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B1B1"/>
    <a:srgbClr val="02A3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415CB3-CAD0-B1BE-D5DE-D1EDEAD67F56}" v="119" dt="2024-11-08T15:15:54.545"/>
    <p1510:client id="{415FDED8-9524-C12E-862A-6CC7205D22B2}" v="873" dt="2024-11-09T13:19:55.641"/>
    <p1510:client id="{49C54695-F9EE-E728-1E8B-95255B8CCB1B}" v="14" dt="2024-11-08T13:59:01.080"/>
    <p1510:client id="{598CD60A-EEA8-4BC1-A49A-8FBEAEBD47B8}" v="28" dt="2024-11-08T13:46:25.045"/>
    <p1510:client id="{7B91F430-ACB5-D4BF-207C-6BC351DA29BA}" v="531" dt="2024-11-09T12:36:49.421"/>
    <p1510:client id="{8F21A779-D9B9-621C-15D3-26D9895CBF9E}" v="479" dt="2024-11-09T12:36:22.688"/>
    <p1510:client id="{C31B578E-A7E0-8604-C4C8-6BAD806FB1FD}" v="93" dt="2024-11-09T10:44:37.416"/>
    <p1510:client id="{E6D56D64-ECAE-02F6-036E-4E68D0D0CECB}" v="430" dt="2024-11-08T14:52:46.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1" d="100"/>
          <a:sy n="41"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824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svg"/><Relationship Id="rId18" Type="http://schemas.openxmlformats.org/officeDocument/2006/relationships/image" Target="../media/image10.png"/><Relationship Id="rId3" Type="http://schemas.openxmlformats.org/officeDocument/2006/relationships/image" Target="../media/image1.png"/><Relationship Id="rId21" Type="http://schemas.openxmlformats.org/officeDocument/2006/relationships/image" Target="../media/image19.svg"/><Relationship Id="rId7" Type="http://schemas.openxmlformats.org/officeDocument/2006/relationships/image" Target="../media/image4.png"/><Relationship Id="rId12" Type="http://schemas.openxmlformats.org/officeDocument/2006/relationships/image" Target="../media/image7.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9.png"/><Relationship Id="rId20"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sv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6.png"/><Relationship Id="rId19"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4.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24.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github.com/Prakhar181818/khel-maidaan-app.git"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1994149" y="1003300"/>
            <a:ext cx="21884835" cy="12712700"/>
          </a:xfrm>
          <a:prstGeom prst="rect">
            <a:avLst/>
          </a:prstGeom>
        </p:spPr>
      </p:pic>
      <p:pic>
        <p:nvPicPr>
          <p:cNvPr id="3" name="Image 1" descr=" "/>
          <p:cNvPicPr>
            <a:picLocks noChangeAspect="1"/>
          </p:cNvPicPr>
          <p:nvPr/>
        </p:nvPicPr>
        <p:blipFill>
          <a:blip r:embed="rId4"/>
          <a:stretch>
            <a:fillRect/>
          </a:stretch>
        </p:blipFill>
        <p:spPr>
          <a:xfrm>
            <a:off x="18341563" y="-290750"/>
            <a:ext cx="6045485" cy="7878707"/>
          </a:xfrm>
          <a:prstGeom prst="rect">
            <a:avLst/>
          </a:prstGeom>
        </p:spPr>
      </p:pic>
      <p:pic>
        <p:nvPicPr>
          <p:cNvPr id="4" name="Image 2" descr=" "/>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869319" y="7086600"/>
            <a:ext cx="13971746" cy="6629400"/>
          </a:xfrm>
          <a:prstGeom prst="rect">
            <a:avLst/>
          </a:prstGeom>
        </p:spPr>
      </p:pic>
      <p:pic>
        <p:nvPicPr>
          <p:cNvPr id="5" name="Image 3" descr=" "/>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5070057" y="7696200"/>
            <a:ext cx="8814902" cy="6019800"/>
          </a:xfrm>
          <a:prstGeom prst="rect">
            <a:avLst/>
          </a:prstGeom>
        </p:spPr>
      </p:pic>
      <p:sp>
        <p:nvSpPr>
          <p:cNvPr id="7" name="Shape 0"/>
          <p:cNvSpPr/>
          <p:nvPr/>
        </p:nvSpPr>
        <p:spPr>
          <a:xfrm>
            <a:off x="1447981" y="8928100"/>
            <a:ext cx="10123165" cy="3467100"/>
          </a:xfrm>
          <a:prstGeom prst="rect">
            <a:avLst/>
          </a:prstGeom>
          <a:noFill/>
          <a:ln/>
        </p:spPr>
        <p:txBody>
          <a:bodyPr/>
          <a:lstStyle/>
          <a:p>
            <a:endParaRPr lang="en-IN"/>
          </a:p>
        </p:txBody>
      </p:sp>
      <p:sp>
        <p:nvSpPr>
          <p:cNvPr id="8" name="Text 1"/>
          <p:cNvSpPr/>
          <p:nvPr/>
        </p:nvSpPr>
        <p:spPr>
          <a:xfrm>
            <a:off x="981756" y="8928100"/>
            <a:ext cx="20238177" cy="870324"/>
          </a:xfrm>
          <a:prstGeom prst="rect">
            <a:avLst/>
          </a:prstGeom>
          <a:noFill/>
          <a:ln/>
        </p:spPr>
        <p:txBody>
          <a:bodyPr wrap="square" lIns="0" tIns="0" rIns="0" bIns="0" rtlCol="0" anchor="t"/>
          <a:lstStyle/>
          <a:p>
            <a:pPr marL="1371600" lvl="1" indent="-571500">
              <a:buSzPct val="100000"/>
              <a:buFont typeface="Arial"/>
              <a:buChar char="•"/>
            </a:pPr>
            <a:r>
              <a:rPr lang="en-US" sz="4000">
                <a:solidFill>
                  <a:schemeClr val="bg1"/>
                </a:solidFill>
                <a:latin typeface="Poppins Bold"/>
                <a:cs typeface="Poppins SemiBold"/>
              </a:rPr>
              <a:t>Improving Children's Digital Well-being and Cognitive Abilities Through AI-Assisted Learning</a:t>
            </a:r>
            <a:r>
              <a:rPr lang="en-US" sz="4000">
                <a:solidFill>
                  <a:srgbClr val="444746"/>
                </a:solidFill>
                <a:latin typeface="Poppins Bold"/>
                <a:cs typeface="Poppins SemiBold"/>
              </a:rPr>
              <a:t>
</a:t>
            </a:r>
            <a:endParaRPr lang="en-US" sz="4000">
              <a:solidFill>
                <a:srgbClr val="FFFFFF"/>
              </a:solidFill>
              <a:latin typeface="Poppins Bold"/>
              <a:cs typeface="Poppins SemiBold"/>
            </a:endParaRPr>
          </a:p>
          <a:p>
            <a:pPr marL="685800" lvl="1" indent="-342900" algn="l">
              <a:buSzPct val="100000"/>
              <a:buChar char="•"/>
            </a:pPr>
            <a:endParaRPr lang="en-US" sz="4200">
              <a:solidFill>
                <a:srgbClr val="FFFFFF"/>
              </a:solidFill>
              <a:latin typeface="Poppins SemiBold"/>
              <a:cs typeface="Poppins SemiBold"/>
            </a:endParaRPr>
          </a:p>
        </p:txBody>
      </p:sp>
      <p:sp>
        <p:nvSpPr>
          <p:cNvPr id="9" name="Text 2"/>
          <p:cNvSpPr/>
          <p:nvPr/>
        </p:nvSpPr>
        <p:spPr>
          <a:xfrm>
            <a:off x="1447981" y="10396705"/>
            <a:ext cx="10100589" cy="878654"/>
          </a:xfrm>
          <a:prstGeom prst="rect">
            <a:avLst/>
          </a:prstGeom>
          <a:noFill/>
          <a:ln/>
        </p:spPr>
        <p:txBody>
          <a:bodyPr wrap="square" lIns="0" tIns="0" rIns="0" bIns="0" rtlCol="0" anchor="t"/>
          <a:lstStyle/>
          <a:p>
            <a:pPr marL="685800" lvl="1" indent="-342900">
              <a:buSzPct val="100000"/>
              <a:buFont typeface="Arial"/>
              <a:buChar char="•"/>
            </a:pPr>
            <a:r>
              <a:rPr lang="en-US" sz="4400" b="1">
                <a:solidFill>
                  <a:srgbClr val="FFFFFF">
                    <a:alpha val="100000"/>
                  </a:srgbClr>
                </a:solidFill>
                <a:ea typeface="+mn-lt"/>
                <a:cs typeface="+mn-lt"/>
              </a:rPr>
              <a:t>  Theme 1: Artificial intelligence</a:t>
            </a:r>
            <a:r>
              <a:rPr lang="en-US" sz="4200" b="1">
                <a:solidFill>
                  <a:srgbClr val="FFFFFF">
                    <a:alpha val="100000"/>
                  </a:srgbClr>
                </a:solidFill>
                <a:ea typeface="+mn-lt"/>
                <a:cs typeface="+mn-lt"/>
              </a:rPr>
              <a:t> </a:t>
            </a:r>
            <a:endParaRPr lang="en-US" sz="4200" b="1">
              <a:solidFill>
                <a:srgbClr val="FFFFFF"/>
              </a:solidFill>
              <a:latin typeface="Poppins SemiBold"/>
              <a:cs typeface="Poppins SemiBold"/>
            </a:endParaRPr>
          </a:p>
        </p:txBody>
      </p:sp>
      <p:sp>
        <p:nvSpPr>
          <p:cNvPr id="10" name="Text 3"/>
          <p:cNvSpPr/>
          <p:nvPr/>
        </p:nvSpPr>
        <p:spPr>
          <a:xfrm>
            <a:off x="1447981" y="11415806"/>
            <a:ext cx="10300987" cy="977900"/>
          </a:xfrm>
          <a:prstGeom prst="rect">
            <a:avLst/>
          </a:prstGeom>
          <a:noFill/>
          <a:ln/>
        </p:spPr>
        <p:txBody>
          <a:bodyPr wrap="square" lIns="0" tIns="0" rIns="0" bIns="0" rtlCol="0" anchor="t"/>
          <a:lstStyle/>
          <a:p>
            <a:pPr marL="685800" lvl="1" indent="-342900">
              <a:buSzPct val="100000"/>
              <a:buChar char="•"/>
            </a:pPr>
            <a:r>
              <a:rPr lang="en-US" sz="4200">
                <a:solidFill>
                  <a:srgbClr val="FFFFFF">
                    <a:alpha val="100000"/>
                  </a:srgbClr>
                </a:solidFill>
                <a:latin typeface="Poppins SemiBold"/>
                <a:ea typeface="Poppins SemiBold" pitchFamily="34" charset="-122"/>
                <a:cs typeface="Poppins SemiBold"/>
              </a:rPr>
              <a:t> Team Code Catalyst</a:t>
            </a:r>
            <a:endParaRPr lang="en-US" sz="4200">
              <a:latin typeface="Poppins SemiBold"/>
              <a:cs typeface="Poppins SemiBold"/>
            </a:endParaRPr>
          </a:p>
        </p:txBody>
      </p:sp>
      <p:pic>
        <p:nvPicPr>
          <p:cNvPr id="11" name="Image 5" descr=" "/>
          <p:cNvPicPr>
            <a:picLocks noChangeAspect="1"/>
          </p:cNvPicPr>
          <p:nvPr/>
        </p:nvPicPr>
        <p:blipFill>
          <a:blip r:embed="rId9"/>
          <a:stretch>
            <a:fillRect/>
          </a:stretch>
        </p:blipFill>
        <p:spPr>
          <a:xfrm>
            <a:off x="21854202" y="542491"/>
            <a:ext cx="1616404" cy="1136225"/>
          </a:xfrm>
          <a:prstGeom prst="rect">
            <a:avLst/>
          </a:prstGeom>
        </p:spPr>
      </p:pic>
      <p:sp>
        <p:nvSpPr>
          <p:cNvPr id="12" name="Text 4"/>
          <p:cNvSpPr/>
          <p:nvPr/>
        </p:nvSpPr>
        <p:spPr>
          <a:xfrm>
            <a:off x="21861081" y="1692275"/>
            <a:ext cx="1648666" cy="353060"/>
          </a:xfrm>
          <a:prstGeom prst="rect">
            <a:avLst/>
          </a:prstGeom>
          <a:noFill/>
          <a:ln/>
        </p:spPr>
        <p:txBody>
          <a:bodyPr wrap="square" lIns="0" tIns="0" rIns="0" bIns="0" rtlCol="0" anchor="t"/>
          <a:lstStyle/>
          <a:p>
            <a:pPr marL="0" indent="0" algn="ctr">
              <a:buNone/>
            </a:pPr>
            <a:r>
              <a:rPr lang="en-US" sz="1440" kern="0" spc="43">
                <a:solidFill>
                  <a:srgbClr val="FFFFFF">
                    <a:alpha val="100000"/>
                  </a:srgbClr>
                </a:solidFill>
                <a:latin typeface="Star Jedi Regular" pitchFamily="34" charset="0"/>
                <a:ea typeface="Star Jedi Regular" pitchFamily="34" charset="-122"/>
                <a:cs typeface="Star Jedi Regular" pitchFamily="34" charset="-120"/>
              </a:rPr>
              <a:t>\nits hacks 7.0</a:t>
            </a:r>
            <a:endParaRPr lang="en-US" sz="1440"/>
          </a:p>
        </p:txBody>
      </p:sp>
      <p:sp>
        <p:nvSpPr>
          <p:cNvPr id="14" name="Text 6"/>
          <p:cNvSpPr/>
          <p:nvPr/>
        </p:nvSpPr>
        <p:spPr>
          <a:xfrm>
            <a:off x="7163695" y="2159000"/>
            <a:ext cx="10195141" cy="656167"/>
          </a:xfrm>
          <a:prstGeom prst="rect">
            <a:avLst/>
          </a:prstGeom>
          <a:noFill/>
          <a:ln/>
        </p:spPr>
        <p:txBody>
          <a:bodyPr wrap="square" lIns="0" tIns="0" rIns="0" bIns="0" rtlCol="0" anchor="t"/>
          <a:lstStyle/>
          <a:p>
            <a:pPr marL="0" indent="0" algn="l">
              <a:buNone/>
            </a:pPr>
            <a:r>
              <a:rPr lang="en-US" sz="3200">
                <a:solidFill>
                  <a:srgbClr val="7C8BB0">
                    <a:alpha val="100000"/>
                  </a:srgbClr>
                </a:solidFill>
                <a:latin typeface="Audiowide Regular" pitchFamily="34" charset="0"/>
                <a:ea typeface="Audiowide Regular" pitchFamily="34" charset="-122"/>
                <a:cs typeface="Audiowide Regular" pitchFamily="34" charset="-120"/>
              </a:rPr>
              <a:t>North-east India’s Most Premium Hackathon</a:t>
            </a:r>
            <a:endParaRPr lang="en-US" sz="3200"/>
          </a:p>
        </p:txBody>
      </p:sp>
      <p:pic>
        <p:nvPicPr>
          <p:cNvPr id="15" name="Image 6" descr=" "/>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6662728" y="3831419"/>
            <a:ext cx="1455209" cy="3769621"/>
          </a:xfrm>
          <a:prstGeom prst="rect">
            <a:avLst/>
          </a:prstGeom>
        </p:spPr>
      </p:pic>
      <p:pic>
        <p:nvPicPr>
          <p:cNvPr id="16" name="Image 7" descr=" "/>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8089154" y="5582968"/>
            <a:ext cx="626549" cy="1983160"/>
          </a:xfrm>
          <a:prstGeom prst="rect">
            <a:avLst/>
          </a:prstGeom>
        </p:spPr>
      </p:pic>
      <p:pic>
        <p:nvPicPr>
          <p:cNvPr id="17" name="Image 8" descr=" "/>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3851451" y="4358777"/>
            <a:ext cx="1948363" cy="2728193"/>
          </a:xfrm>
          <a:prstGeom prst="rect">
            <a:avLst/>
          </a:prstGeom>
        </p:spPr>
      </p:pic>
      <p:pic>
        <p:nvPicPr>
          <p:cNvPr id="18" name="Image 9" descr=" "/>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19488177" y="4358781"/>
            <a:ext cx="1948363" cy="2728193"/>
          </a:xfrm>
          <a:prstGeom prst="rect">
            <a:avLst/>
          </a:prstGeom>
        </p:spPr>
      </p:pic>
      <p:pic>
        <p:nvPicPr>
          <p:cNvPr id="19" name="Image 10" descr=" "/>
          <p:cNvPicPr>
            <a:picLocks noChangeAspect="1"/>
          </p:cNvPicPr>
          <p:nvPr/>
        </p:nvPicPr>
        <p:blipFill>
          <a:blip r:embed="rId18"/>
          <a:stretch>
            <a:fillRect/>
          </a:stretch>
        </p:blipFill>
        <p:spPr>
          <a:xfrm>
            <a:off x="17391360" y="6862742"/>
            <a:ext cx="2608613" cy="5021966"/>
          </a:xfrm>
          <a:prstGeom prst="rect">
            <a:avLst/>
          </a:prstGeom>
        </p:spPr>
      </p:pic>
      <p:pic>
        <p:nvPicPr>
          <p:cNvPr id="20" name="Image 11" descr=" "/>
          <p:cNvPicPr>
            <a:picLocks noChangeAspect="1"/>
          </p:cNvPicPr>
          <p:nvPr/>
        </p:nvPicPr>
        <p:blipFill>
          <a:blip r:embed="rId19"/>
          <a:stretch>
            <a:fillRect/>
          </a:stretch>
        </p:blipFill>
        <p:spPr>
          <a:xfrm>
            <a:off x="13851451" y="3223071"/>
            <a:ext cx="7620953" cy="5357023"/>
          </a:xfrm>
          <a:prstGeom prst="rect">
            <a:avLst/>
          </a:prstGeom>
        </p:spPr>
      </p:pic>
      <p:pic>
        <p:nvPicPr>
          <p:cNvPr id="21" name="Image 12" descr=" "/>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1" y="2947"/>
            <a:ext cx="9981960" cy="11512176"/>
          </a:xfrm>
          <a:prstGeom prst="rect">
            <a:avLst/>
          </a:prstGeom>
        </p:spPr>
      </p:pic>
      <p:sp>
        <p:nvSpPr>
          <p:cNvPr id="22" name="Text 7"/>
          <p:cNvSpPr/>
          <p:nvPr/>
        </p:nvSpPr>
        <p:spPr>
          <a:xfrm>
            <a:off x="6508713" y="1004678"/>
            <a:ext cx="12378756" cy="1863082"/>
          </a:xfrm>
          <a:prstGeom prst="rect">
            <a:avLst/>
          </a:prstGeom>
          <a:noFill/>
          <a:ln/>
        </p:spPr>
        <p:txBody>
          <a:bodyPr wrap="square" lIns="0" tIns="0" rIns="0" bIns="0" rtlCol="0" anchor="t"/>
          <a:lstStyle/>
          <a:p>
            <a:pPr marL="0" indent="0" algn="l">
              <a:buNone/>
            </a:pPr>
            <a:r>
              <a:rPr lang="en-US" sz="7200" kern="0" spc="720">
                <a:solidFill>
                  <a:srgbClr val="E1CD20">
                    <a:alpha val="100000"/>
                  </a:srgbClr>
                </a:solidFill>
                <a:latin typeface="Death Star Regular" pitchFamily="34" charset="0"/>
                <a:ea typeface="Death Star Regular" pitchFamily="34" charset="-122"/>
                <a:cs typeface="Death Star Regular" pitchFamily="34" charset="-120"/>
              </a:rPr>
              <a:t>NITSHACKS </a:t>
            </a:r>
            <a:r>
              <a:rPr lang="en-US" sz="7200" kern="0" spc="720">
                <a:solidFill>
                  <a:srgbClr val="FFFFFF">
                    <a:alpha val="100000"/>
                  </a:srgbClr>
                </a:solidFill>
                <a:latin typeface="Death Star Regular" pitchFamily="34" charset="0"/>
                <a:ea typeface="Death Star Regular" pitchFamily="34" charset="-122"/>
                <a:cs typeface="Death Star Regular" pitchFamily="34" charset="-120"/>
              </a:rPr>
              <a:t>2024</a:t>
            </a:r>
            <a:endParaRPr lang="en-US" sz="7200"/>
          </a:p>
        </p:txBody>
      </p:sp>
      <p:sp>
        <p:nvSpPr>
          <p:cNvPr id="6" name="TextBox 5">
            <a:extLst>
              <a:ext uri="{FF2B5EF4-FFF2-40B4-BE49-F238E27FC236}">
                <a16:creationId xmlns:a16="http://schemas.microsoft.com/office/drawing/2014/main" id="{ADC1D209-B34F-598A-DB35-D92925871121}"/>
              </a:ext>
            </a:extLst>
          </p:cNvPr>
          <p:cNvSpPr txBox="1"/>
          <p:nvPr/>
        </p:nvSpPr>
        <p:spPr>
          <a:xfrm>
            <a:off x="7479197" y="3811274"/>
            <a:ext cx="731765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a:solidFill>
                  <a:schemeClr val="bg1"/>
                </a:solidFill>
                <a:latin typeface="Tahoma"/>
                <a:ea typeface="Star Jedi Regular"/>
                <a:cs typeface="Calibri"/>
              </a:rPr>
              <a:t>Khel </a:t>
            </a:r>
            <a:r>
              <a:rPr lang="en-US" sz="7200" err="1">
                <a:solidFill>
                  <a:schemeClr val="bg1"/>
                </a:solidFill>
                <a:latin typeface="Tahoma"/>
                <a:ea typeface="Star Jedi Regular"/>
                <a:cs typeface="Calibri"/>
              </a:rPr>
              <a:t>M</a:t>
            </a:r>
            <a:r>
              <a:rPr lang="en-US" sz="7200" b="1" err="1">
                <a:solidFill>
                  <a:schemeClr val="bg1"/>
                </a:solidFill>
                <a:latin typeface="Tahoma"/>
                <a:ea typeface="Star Jedi Regular"/>
                <a:cs typeface="Calibri"/>
              </a:rPr>
              <a:t>ai</a:t>
            </a:r>
            <a:r>
              <a:rPr lang="en-US" sz="7200" err="1">
                <a:solidFill>
                  <a:schemeClr val="bg1"/>
                </a:solidFill>
                <a:latin typeface="Tahoma"/>
                <a:ea typeface="Star Jedi Regular"/>
                <a:cs typeface="Calibri"/>
              </a:rPr>
              <a:t>daan</a:t>
            </a:r>
            <a:endParaRPr lang="en-US" sz="7200" err="1">
              <a:solidFill>
                <a:schemeClr val="bg1"/>
              </a:solidFill>
              <a:latin typeface="MS Mincho"/>
              <a:ea typeface="Star Jedi Regular"/>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5953194" y="12515850"/>
            <a:ext cx="8433854" cy="1200150"/>
          </a:xfrm>
          <a:prstGeom prst="rect">
            <a:avLst/>
          </a:prstGeom>
        </p:spPr>
      </p:pic>
      <p:pic>
        <p:nvPicPr>
          <p:cNvPr id="3" name="Image 1" descr=" "/>
          <p:cNvPicPr>
            <a:picLocks noChangeAspect="1"/>
          </p:cNvPicPr>
          <p:nvPr/>
        </p:nvPicPr>
        <p:blipFill>
          <a:blip r:embed="rId5"/>
          <a:stretch>
            <a:fillRect/>
          </a:stretch>
        </p:blipFill>
        <p:spPr>
          <a:xfrm>
            <a:off x="21599137" y="216596"/>
            <a:ext cx="2286286" cy="2286000"/>
          </a:xfrm>
          <a:prstGeom prst="rect">
            <a:avLst/>
          </a:prstGeom>
        </p:spPr>
      </p:pic>
      <p:pic>
        <p:nvPicPr>
          <p:cNvPr id="4" name="Image 2" descr=" "/>
          <p:cNvPicPr>
            <a:picLocks noChangeAspect="1"/>
          </p:cNvPicPr>
          <p:nvPr/>
        </p:nvPicPr>
        <p:blipFill>
          <a:blip r:embed="rId6"/>
          <a:stretch>
            <a:fillRect/>
          </a:stretch>
        </p:blipFill>
        <p:spPr>
          <a:xfrm>
            <a:off x="21783223" y="1064685"/>
            <a:ext cx="1616404" cy="1136225"/>
          </a:xfrm>
          <a:prstGeom prst="rect">
            <a:avLst/>
          </a:prstGeom>
        </p:spPr>
      </p:pic>
      <p:sp>
        <p:nvSpPr>
          <p:cNvPr id="5" name="Text 0"/>
          <p:cNvSpPr/>
          <p:nvPr/>
        </p:nvSpPr>
        <p:spPr>
          <a:xfrm>
            <a:off x="21772169" y="2035175"/>
            <a:ext cx="1648666" cy="353060"/>
          </a:xfrm>
          <a:prstGeom prst="rect">
            <a:avLst/>
          </a:prstGeom>
          <a:noFill/>
          <a:ln/>
        </p:spPr>
        <p:txBody>
          <a:bodyPr wrap="square" lIns="0" tIns="0" rIns="0" bIns="0" rtlCol="0" anchor="t"/>
          <a:lstStyle/>
          <a:p>
            <a:pPr marL="0" indent="0" algn="ctr">
              <a:buNone/>
            </a:pPr>
            <a:r>
              <a:rPr lang="en-US" sz="1440" kern="0" spc="43">
                <a:solidFill>
                  <a:srgbClr val="FFFFFF">
                    <a:alpha val="100000"/>
                  </a:srgbClr>
                </a:solidFill>
                <a:latin typeface="Star Jedi Regular" pitchFamily="34" charset="0"/>
                <a:ea typeface="Star Jedi Regular" pitchFamily="34" charset="-122"/>
                <a:cs typeface="Star Jedi Regular" pitchFamily="34" charset="-120"/>
              </a:rPr>
              <a:t>\nits hacks 7.0</a:t>
            </a:r>
            <a:endParaRPr lang="en-US" sz="1440"/>
          </a:p>
        </p:txBody>
      </p:sp>
      <p:sp>
        <p:nvSpPr>
          <p:cNvPr id="6" name="Shape 1"/>
          <p:cNvSpPr/>
          <p:nvPr/>
        </p:nvSpPr>
        <p:spPr>
          <a:xfrm>
            <a:off x="17490086" y="12852400"/>
            <a:ext cx="6427003" cy="482600"/>
          </a:xfrm>
          <a:prstGeom prst="rect">
            <a:avLst/>
          </a:prstGeom>
          <a:noFill/>
          <a:ln/>
        </p:spPr>
        <p:txBody>
          <a:bodyPr lIns="91440" tIns="45720" rIns="91440" bIns="45720" anchor="t"/>
          <a:lstStyle/>
          <a:p>
            <a:r>
              <a:rPr lang="en-US" sz="2400">
                <a:solidFill>
                  <a:srgbClr val="FFFFFF"/>
                </a:solidFill>
                <a:latin typeface="Star Jedi Regular"/>
              </a:rPr>
              <a:t>@                     </a:t>
            </a:r>
            <a:r>
              <a:rPr lang="en-US" sz="2400" baseline="0">
                <a:solidFill>
                  <a:srgbClr val="FFFFFF"/>
                </a:solidFill>
                <a:latin typeface="Star Jedi Regular"/>
              </a:rPr>
              <a:t>nits hacks submission</a:t>
            </a:r>
            <a:endParaRPr lang="en-IN">
              <a:cs typeface="Calibri" panose="020F0502020204030204"/>
            </a:endParaRPr>
          </a:p>
        </p:txBody>
      </p:sp>
      <p:sp>
        <p:nvSpPr>
          <p:cNvPr id="7" name="Text 2"/>
          <p:cNvSpPr/>
          <p:nvPr/>
        </p:nvSpPr>
        <p:spPr>
          <a:xfrm>
            <a:off x="17439280" y="12865100"/>
            <a:ext cx="431854" cy="558800"/>
          </a:xfrm>
          <a:prstGeom prst="rect">
            <a:avLst/>
          </a:prstGeom>
          <a:noFill/>
          <a:ln/>
        </p:spPr>
        <p:txBody>
          <a:bodyPr wrap="square" lIns="0" tIns="0" rIns="0" bIns="0" rtlCol="0" anchor="t"/>
          <a:lstStyle/>
          <a:p>
            <a:pPr marL="0" indent="0" algn="ctr">
              <a:buNone/>
            </a:pPr>
            <a:endParaRPr lang="en-US" sz="2400" kern="0" spc="72">
              <a:solidFill>
                <a:srgbClr val="FFFFFF"/>
              </a:solidFill>
              <a:latin typeface="Poppins Bold"/>
              <a:cs typeface="Poppins Bold"/>
            </a:endParaRPr>
          </a:p>
        </p:txBody>
      </p:sp>
      <p:sp>
        <p:nvSpPr>
          <p:cNvPr id="9" name="Text 4"/>
          <p:cNvSpPr/>
          <p:nvPr/>
        </p:nvSpPr>
        <p:spPr>
          <a:xfrm>
            <a:off x="8638109" y="926328"/>
            <a:ext cx="7093156" cy="1413984"/>
          </a:xfrm>
          <a:prstGeom prst="rect">
            <a:avLst/>
          </a:prstGeom>
          <a:noFill/>
          <a:ln/>
        </p:spPr>
        <p:txBody>
          <a:bodyPr wrap="square" lIns="0" tIns="0" rIns="0" bIns="0" rtlCol="0" anchor="t"/>
          <a:lstStyle/>
          <a:p>
            <a:r>
              <a:rPr lang="en-US" sz="7200" kern="0" spc="720">
                <a:latin typeface="Death Star Regular"/>
                <a:ea typeface="Death Star Regular"/>
              </a:rPr>
              <a:t>Khel M</a:t>
            </a:r>
            <a:r>
              <a:rPr lang="en-US" sz="7200" b="1" kern="0" spc="720">
                <a:latin typeface="Death Star Regular"/>
                <a:ea typeface="Death Star Regular"/>
              </a:rPr>
              <a:t>ai</a:t>
            </a:r>
            <a:r>
              <a:rPr lang="en-US" sz="7200" kern="0" spc="720">
                <a:latin typeface="Death Star Regular"/>
                <a:ea typeface="Death Star Regular"/>
              </a:rPr>
              <a:t>daan</a:t>
            </a:r>
          </a:p>
        </p:txBody>
      </p:sp>
      <p:sp>
        <p:nvSpPr>
          <p:cNvPr id="10" name="Text 5"/>
          <p:cNvSpPr/>
          <p:nvPr/>
        </p:nvSpPr>
        <p:spPr>
          <a:xfrm>
            <a:off x="1079635" y="570753"/>
            <a:ext cx="2942534" cy="783167"/>
          </a:xfrm>
          <a:prstGeom prst="rect">
            <a:avLst/>
          </a:prstGeom>
          <a:noFill/>
          <a:ln/>
        </p:spPr>
        <p:txBody>
          <a:bodyPr wrap="square" lIns="0" tIns="0" rIns="0" bIns="0" rtlCol="0" anchor="t"/>
          <a:lstStyle/>
          <a:p>
            <a:pPr marL="0" indent="0" algn="l">
              <a:buNone/>
            </a:pPr>
            <a:r>
              <a:rPr lang="en-US" sz="3200" b="1" kern="0" spc="320">
                <a:solidFill>
                  <a:srgbClr val="000000">
                    <a:alpha val="100000"/>
                  </a:srgbClr>
                </a:solidFill>
                <a:latin typeface="Star Jedi Regular"/>
                <a:ea typeface="Star Jedi Regular" pitchFamily="34" charset="-122"/>
                <a:cs typeface="Star Jedi Regular" pitchFamily="34" charset="-120"/>
              </a:rPr>
              <a:t>CODE CATALYST</a:t>
            </a:r>
            <a:endParaRPr lang="en-US" sz="3200" b="1">
              <a:latin typeface="Star Jedi Regular"/>
            </a:endParaRPr>
          </a:p>
        </p:txBody>
      </p:sp>
      <p:sp>
        <p:nvSpPr>
          <p:cNvPr id="11" name="Shape 6"/>
          <p:cNvSpPr/>
          <p:nvPr/>
        </p:nvSpPr>
        <p:spPr>
          <a:xfrm>
            <a:off x="8637875" y="7013384"/>
            <a:ext cx="19268308" cy="863600"/>
          </a:xfrm>
          <a:prstGeom prst="rect">
            <a:avLst/>
          </a:prstGeom>
          <a:noFill/>
          <a:ln/>
        </p:spPr>
        <p:txBody>
          <a:bodyPr/>
          <a:lstStyle/>
          <a:p>
            <a:endParaRPr lang="en-IN"/>
          </a:p>
        </p:txBody>
      </p:sp>
      <p:sp>
        <p:nvSpPr>
          <p:cNvPr id="14" name="Text 8"/>
          <p:cNvSpPr/>
          <p:nvPr/>
        </p:nvSpPr>
        <p:spPr>
          <a:xfrm>
            <a:off x="453023" y="12395200"/>
            <a:ext cx="592741" cy="1227667"/>
          </a:xfrm>
          <a:prstGeom prst="rect">
            <a:avLst/>
          </a:prstGeom>
          <a:noFill/>
          <a:ln/>
        </p:spPr>
        <p:txBody>
          <a:bodyPr wrap="square" lIns="0" tIns="0" rIns="0" bIns="0" rtlCol="0" anchor="t"/>
          <a:lstStyle/>
          <a:p>
            <a:pPr marL="0" indent="0" algn="ctr">
              <a:buNone/>
            </a:pPr>
            <a:r>
              <a:rPr lang="en-US" sz="5000" kern="0" spc="150">
                <a:solidFill>
                  <a:srgbClr val="000000">
                    <a:alpha val="100000"/>
                  </a:srgbClr>
                </a:solidFill>
                <a:latin typeface="Star Jedi Regular" pitchFamily="34" charset="0"/>
                <a:ea typeface="Star Jedi Regular" pitchFamily="34" charset="-122"/>
                <a:cs typeface="Star Jedi Regular" pitchFamily="34" charset="-120"/>
              </a:rPr>
              <a:t>2</a:t>
            </a:r>
            <a:endParaRPr lang="en-US" sz="5000"/>
          </a:p>
        </p:txBody>
      </p:sp>
      <p:sp>
        <p:nvSpPr>
          <p:cNvPr id="15" name="Shape 9"/>
          <p:cNvSpPr/>
          <p:nvPr/>
        </p:nvSpPr>
        <p:spPr>
          <a:xfrm>
            <a:off x="1367512" y="6525275"/>
            <a:ext cx="13857432" cy="2908300"/>
          </a:xfrm>
          <a:prstGeom prst="rect">
            <a:avLst/>
          </a:prstGeom>
          <a:noFill/>
          <a:ln/>
        </p:spPr>
        <p:txBody>
          <a:bodyPr/>
          <a:lstStyle/>
          <a:p>
            <a:endParaRPr lang="en-IN"/>
          </a:p>
        </p:txBody>
      </p:sp>
      <p:sp>
        <p:nvSpPr>
          <p:cNvPr id="16" name="Text 10"/>
          <p:cNvSpPr/>
          <p:nvPr/>
        </p:nvSpPr>
        <p:spPr>
          <a:xfrm rot="10800000" flipV="1">
            <a:off x="796849" y="10912284"/>
            <a:ext cx="22122781" cy="2770091"/>
          </a:xfrm>
          <a:prstGeom prst="rect">
            <a:avLst/>
          </a:prstGeom>
          <a:noFill/>
          <a:ln/>
        </p:spPr>
        <p:txBody>
          <a:bodyPr wrap="square" lIns="0" tIns="0" rIns="0" bIns="0" rtlCol="0" anchor="t"/>
          <a:lstStyle/>
          <a:p>
            <a:pPr marL="3886200" lvl="8" indent="-342900">
              <a:buSzPct val="100000"/>
              <a:buChar char="•"/>
            </a:pPr>
            <a:endParaRPr lang="en-US" sz="4000" b="1"/>
          </a:p>
        </p:txBody>
      </p:sp>
      <p:sp>
        <p:nvSpPr>
          <p:cNvPr id="17" name="Text 11"/>
          <p:cNvSpPr/>
          <p:nvPr/>
        </p:nvSpPr>
        <p:spPr>
          <a:xfrm>
            <a:off x="1079635" y="10932583"/>
            <a:ext cx="14035254" cy="977900"/>
          </a:xfrm>
          <a:prstGeom prst="rect">
            <a:avLst/>
          </a:prstGeom>
          <a:noFill/>
          <a:ln/>
        </p:spPr>
        <p:txBody>
          <a:bodyPr wrap="square" lIns="0" tIns="0" rIns="0" bIns="0" rtlCol="0" anchor="t"/>
          <a:lstStyle/>
          <a:p>
            <a:pPr marL="342900" lvl="1" algn="l">
              <a:buSzPct val="100000"/>
            </a:pPr>
            <a:endParaRPr lang="en-US" sz="4200"/>
          </a:p>
        </p:txBody>
      </p:sp>
      <p:sp>
        <p:nvSpPr>
          <p:cNvPr id="18" name="Text 12"/>
          <p:cNvSpPr/>
          <p:nvPr/>
        </p:nvSpPr>
        <p:spPr>
          <a:xfrm>
            <a:off x="749393" y="11566719"/>
            <a:ext cx="14035254" cy="977900"/>
          </a:xfrm>
          <a:prstGeom prst="rect">
            <a:avLst/>
          </a:prstGeom>
          <a:noFill/>
          <a:ln/>
        </p:spPr>
        <p:txBody>
          <a:bodyPr wrap="square" lIns="0" tIns="0" rIns="0" bIns="0" rtlCol="0" anchor="t"/>
          <a:lstStyle/>
          <a:p>
            <a:pPr marL="342900" lvl="1" algn="l">
              <a:buSzPct val="100000"/>
            </a:pPr>
            <a:endParaRPr lang="en-US" sz="4200"/>
          </a:p>
        </p:txBody>
      </p:sp>
      <p:sp>
        <p:nvSpPr>
          <p:cNvPr id="12" name="TextBox 11">
            <a:extLst>
              <a:ext uri="{FF2B5EF4-FFF2-40B4-BE49-F238E27FC236}">
                <a16:creationId xmlns:a16="http://schemas.microsoft.com/office/drawing/2014/main" id="{F40051ED-44DD-631B-F126-33C6A567785D}"/>
              </a:ext>
            </a:extLst>
          </p:cNvPr>
          <p:cNvSpPr txBox="1"/>
          <p:nvPr/>
        </p:nvSpPr>
        <p:spPr>
          <a:xfrm>
            <a:off x="-1755729" y="2388777"/>
            <a:ext cx="24678014" cy="5293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8"/>
            <a:r>
              <a:rPr lang="en-US" sz="4000" b="1">
                <a:ea typeface="+mn-lt"/>
                <a:cs typeface="+mn-lt"/>
              </a:rPr>
              <a:t>Khel </a:t>
            </a:r>
            <a:r>
              <a:rPr lang="en-US" sz="4000" b="1" err="1">
                <a:ea typeface="+mn-lt"/>
                <a:cs typeface="+mn-lt"/>
              </a:rPr>
              <a:t>Maidaan</a:t>
            </a:r>
            <a:r>
              <a:rPr lang="en-US" sz="4000" b="1">
                <a:ea typeface="+mn-lt"/>
                <a:cs typeface="+mn-lt"/>
              </a:rPr>
              <a:t> is an AI-powered platform for children aged 5-16, offering skill-based courses with limited screen time. It adapts to progress, providing tailored activities, mindfulness meditation, and parental controls for balanced development.</a:t>
            </a:r>
            <a:endParaRPr lang="en-US" b="1">
              <a:ea typeface="Calibri"/>
              <a:cs typeface="Calibri"/>
            </a:endParaRPr>
          </a:p>
          <a:p>
            <a:pPr lvl="8"/>
            <a:endParaRPr lang="en-US" sz="4000" b="1">
              <a:ea typeface="Calibri"/>
              <a:cs typeface="Calibri"/>
            </a:endParaRPr>
          </a:p>
          <a:p>
            <a:pPr marL="3543300" lvl="8"/>
            <a:endParaRPr lang="en-US" sz="4000" b="1">
              <a:ea typeface="Calibri"/>
              <a:cs typeface="Calibri"/>
            </a:endParaRPr>
          </a:p>
          <a:p>
            <a:pPr marL="3543300" lvl="8"/>
            <a:endParaRPr lang="en-US" sz="4000" b="1">
              <a:ea typeface="Calibri"/>
              <a:cs typeface="Calibri"/>
            </a:endParaRPr>
          </a:p>
          <a:p>
            <a:pPr marL="3543300" lvl="8"/>
            <a:endParaRPr lang="en-US" sz="4000" b="1">
              <a:ea typeface="Calibri"/>
              <a:cs typeface="Calibri"/>
            </a:endParaRPr>
          </a:p>
          <a:p>
            <a:pPr marL="285750" indent="-285750">
              <a:buFont typeface="Arial,Sans-Serif"/>
              <a:buChar char="•"/>
            </a:pPr>
            <a:endParaRPr lang="en-US" sz="4000" b="1">
              <a:ea typeface="Calibri"/>
              <a:cs typeface="Calibri"/>
            </a:endParaRPr>
          </a:p>
          <a:p>
            <a:endParaRPr lang="en-US">
              <a:ea typeface="Calibri"/>
              <a:cs typeface="Calibri"/>
            </a:endParaRPr>
          </a:p>
        </p:txBody>
      </p:sp>
      <p:sp>
        <p:nvSpPr>
          <p:cNvPr id="8" name="TextBox 7">
            <a:extLst>
              <a:ext uri="{FF2B5EF4-FFF2-40B4-BE49-F238E27FC236}">
                <a16:creationId xmlns:a16="http://schemas.microsoft.com/office/drawing/2014/main" id="{9E125AFF-ED3B-8D5C-7BB0-5BE14E9A8C73}"/>
              </a:ext>
            </a:extLst>
          </p:cNvPr>
          <p:cNvSpPr txBox="1"/>
          <p:nvPr/>
        </p:nvSpPr>
        <p:spPr>
          <a:xfrm>
            <a:off x="1827923" y="4941929"/>
            <a:ext cx="21598882" cy="80945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4000" b="1">
                <a:ea typeface="+mn-lt"/>
                <a:cs typeface="+mn-lt"/>
              </a:rPr>
              <a:t>AI-Powered Personalized Learning:</a:t>
            </a:r>
            <a:endParaRPr lang="en-US" sz="4000">
              <a:ea typeface="Calibri"/>
              <a:cs typeface="Calibri"/>
            </a:endParaRPr>
          </a:p>
          <a:p>
            <a:r>
              <a:rPr lang="en-US" sz="4000">
                <a:ea typeface="+mn-lt"/>
                <a:cs typeface="+mn-lt"/>
              </a:rPr>
              <a:t>Customized learning paths tailored according to each child's age and development needs.</a:t>
            </a:r>
            <a:endParaRPr lang="en-US" sz="4000">
              <a:ea typeface="Calibri"/>
              <a:cs typeface="Calibri"/>
            </a:endParaRPr>
          </a:p>
          <a:p>
            <a:endParaRPr lang="en-US" sz="4000">
              <a:ea typeface="+mn-lt"/>
              <a:cs typeface="+mn-lt"/>
            </a:endParaRPr>
          </a:p>
          <a:p>
            <a:pPr marL="285750" indent="-285750">
              <a:buFont typeface="Arial"/>
              <a:buChar char="•"/>
            </a:pPr>
            <a:r>
              <a:rPr lang="en-US" sz="4000" b="1">
                <a:ea typeface="+mn-lt"/>
                <a:cs typeface="+mn-lt"/>
              </a:rPr>
              <a:t>Engaging Skill Games:</a:t>
            </a:r>
            <a:endParaRPr lang="en-US" sz="4000">
              <a:ea typeface="Calibri"/>
              <a:cs typeface="Calibri"/>
            </a:endParaRPr>
          </a:p>
          <a:p>
            <a:r>
              <a:rPr lang="en-US" sz="4000">
                <a:ea typeface="+mn-lt"/>
                <a:cs typeface="+mn-lt"/>
              </a:rPr>
              <a:t>AI-powered interactive skill games that adjust difficulty based on the child's performance, enhancing cognitive skills and focus.</a:t>
            </a:r>
            <a:endParaRPr lang="en-US"/>
          </a:p>
          <a:p>
            <a:endParaRPr lang="en-US" sz="4000">
              <a:ea typeface="+mn-lt"/>
              <a:cs typeface="+mn-lt"/>
            </a:endParaRPr>
          </a:p>
          <a:p>
            <a:pPr marL="285750" indent="-285750">
              <a:buFont typeface="Arial"/>
              <a:buChar char="•"/>
            </a:pPr>
            <a:r>
              <a:rPr lang="en-US" sz="4000" b="1">
                <a:ea typeface="+mn-lt"/>
                <a:cs typeface="+mn-lt"/>
              </a:rPr>
              <a:t>Communication &amp; Soft Skill Courses:</a:t>
            </a:r>
            <a:endParaRPr lang="en-US" sz="4000">
              <a:ea typeface="Calibri"/>
              <a:cs typeface="Calibri"/>
            </a:endParaRPr>
          </a:p>
          <a:p>
            <a:r>
              <a:rPr lang="en-US" sz="4000">
                <a:ea typeface="+mn-lt"/>
                <a:cs typeface="+mn-lt"/>
              </a:rPr>
              <a:t>Provides essential communication and social skills training for well-rounded growth.</a:t>
            </a:r>
            <a:endParaRPr lang="en-US" sz="4000">
              <a:ea typeface="Calibri"/>
              <a:cs typeface="Calibri"/>
            </a:endParaRPr>
          </a:p>
          <a:p>
            <a:endParaRPr lang="en-US" sz="4000">
              <a:ea typeface="+mn-lt"/>
              <a:cs typeface="+mn-lt"/>
            </a:endParaRPr>
          </a:p>
          <a:p>
            <a:pPr marL="285750" indent="-285750">
              <a:buFont typeface="Arial"/>
              <a:buChar char="•"/>
            </a:pPr>
            <a:r>
              <a:rPr lang="en-US" sz="4000" b="1">
                <a:ea typeface="+mn-lt"/>
                <a:cs typeface="+mn-lt"/>
              </a:rPr>
              <a:t>Parental Controls:</a:t>
            </a:r>
            <a:endParaRPr lang="en-US" sz="4000">
              <a:ea typeface="Calibri"/>
              <a:cs typeface="Calibri"/>
            </a:endParaRPr>
          </a:p>
          <a:p>
            <a:r>
              <a:rPr lang="en-US" sz="4000">
                <a:ea typeface="+mn-lt"/>
                <a:cs typeface="+mn-lt"/>
              </a:rPr>
              <a:t>Offers tools to manage screen time, ensuring children engage safely and meaningfully.</a:t>
            </a:r>
            <a:endParaRPr lang="en-US" sz="4000">
              <a:ea typeface="Calibri"/>
              <a:cs typeface="Calibri"/>
            </a:endParaRPr>
          </a:p>
          <a:p>
            <a:pPr algn="l"/>
            <a:endParaRPr lang="en-US" sz="4000">
              <a:ea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5953194" y="12515850"/>
            <a:ext cx="8433854" cy="1200150"/>
          </a:xfrm>
          <a:prstGeom prst="rect">
            <a:avLst/>
          </a:prstGeom>
        </p:spPr>
      </p:pic>
      <p:pic>
        <p:nvPicPr>
          <p:cNvPr id="3" name="Image 1" descr=" "/>
          <p:cNvPicPr>
            <a:picLocks noChangeAspect="1"/>
          </p:cNvPicPr>
          <p:nvPr/>
        </p:nvPicPr>
        <p:blipFill>
          <a:blip r:embed="rId5"/>
          <a:stretch>
            <a:fillRect/>
          </a:stretch>
        </p:blipFill>
        <p:spPr>
          <a:xfrm>
            <a:off x="21452981" y="571500"/>
            <a:ext cx="2286286" cy="2286000"/>
          </a:xfrm>
          <a:prstGeom prst="rect">
            <a:avLst/>
          </a:prstGeom>
        </p:spPr>
      </p:pic>
      <p:pic>
        <p:nvPicPr>
          <p:cNvPr id="4" name="Image 2" descr=" "/>
          <p:cNvPicPr>
            <a:picLocks noChangeAspect="1"/>
          </p:cNvPicPr>
          <p:nvPr/>
        </p:nvPicPr>
        <p:blipFill>
          <a:blip r:embed="rId6"/>
          <a:stretch>
            <a:fillRect/>
          </a:stretch>
        </p:blipFill>
        <p:spPr>
          <a:xfrm>
            <a:off x="21783223" y="1064685"/>
            <a:ext cx="1616404" cy="1136225"/>
          </a:xfrm>
          <a:prstGeom prst="rect">
            <a:avLst/>
          </a:prstGeom>
        </p:spPr>
      </p:pic>
      <p:sp>
        <p:nvSpPr>
          <p:cNvPr id="5" name="Text 0"/>
          <p:cNvSpPr/>
          <p:nvPr/>
        </p:nvSpPr>
        <p:spPr>
          <a:xfrm>
            <a:off x="21772169" y="2035175"/>
            <a:ext cx="1648666" cy="353060"/>
          </a:xfrm>
          <a:prstGeom prst="rect">
            <a:avLst/>
          </a:prstGeom>
          <a:noFill/>
          <a:ln/>
        </p:spPr>
        <p:txBody>
          <a:bodyPr wrap="square" lIns="0" tIns="0" rIns="0" bIns="0" rtlCol="0" anchor="t"/>
          <a:lstStyle/>
          <a:p>
            <a:pPr marL="0" indent="0" algn="ctr">
              <a:buNone/>
            </a:pPr>
            <a:r>
              <a:rPr lang="en-US" sz="1440" kern="0" spc="43">
                <a:solidFill>
                  <a:srgbClr val="FFFFFF">
                    <a:alpha val="100000"/>
                  </a:srgbClr>
                </a:solidFill>
                <a:latin typeface="Star Jedi Regular" pitchFamily="34" charset="0"/>
                <a:ea typeface="Star Jedi Regular" pitchFamily="34" charset="-122"/>
                <a:cs typeface="Star Jedi Regular" pitchFamily="34" charset="-120"/>
              </a:rPr>
              <a:t>\nits hacks 7.0</a:t>
            </a:r>
            <a:endParaRPr lang="en-US" sz="1440"/>
          </a:p>
        </p:txBody>
      </p:sp>
      <p:sp>
        <p:nvSpPr>
          <p:cNvPr id="6" name="Shape 1"/>
          <p:cNvSpPr/>
          <p:nvPr/>
        </p:nvSpPr>
        <p:spPr>
          <a:xfrm>
            <a:off x="17490086" y="12852400"/>
            <a:ext cx="6427003" cy="482600"/>
          </a:xfrm>
          <a:prstGeom prst="rect">
            <a:avLst/>
          </a:prstGeom>
          <a:noFill/>
          <a:ln/>
        </p:spPr>
        <p:txBody>
          <a:bodyPr/>
          <a:lstStyle/>
          <a:p>
            <a:endParaRPr lang="en-IN"/>
          </a:p>
        </p:txBody>
      </p:sp>
      <p:sp>
        <p:nvSpPr>
          <p:cNvPr id="7" name="Text 2"/>
          <p:cNvSpPr/>
          <p:nvPr/>
        </p:nvSpPr>
        <p:spPr>
          <a:xfrm>
            <a:off x="17439280" y="12865100"/>
            <a:ext cx="431854" cy="558800"/>
          </a:xfrm>
          <a:prstGeom prst="rect">
            <a:avLst/>
          </a:prstGeom>
          <a:noFill/>
          <a:ln/>
        </p:spPr>
        <p:txBody>
          <a:bodyPr wrap="square" lIns="0" tIns="0" rIns="0" bIns="0" rtlCol="0" anchor="t"/>
          <a:lstStyle/>
          <a:p>
            <a:pPr marL="0" indent="0" algn="ctr">
              <a:buNone/>
            </a:pPr>
            <a:r>
              <a:rPr lang="en-US" sz="2400" kern="0" spc="72">
                <a:solidFill>
                  <a:srgbClr val="FFFFFF">
                    <a:alpha val="100000"/>
                  </a:srgbClr>
                </a:solidFill>
                <a:latin typeface="Poppins Bold" pitchFamily="34" charset="0"/>
                <a:ea typeface="Poppins Bold" pitchFamily="34" charset="-122"/>
                <a:cs typeface="Poppins Bold" pitchFamily="34" charset="-120"/>
              </a:rPr>
              <a:t>@</a:t>
            </a:r>
            <a:endParaRPr lang="en-US" sz="2400"/>
          </a:p>
        </p:txBody>
      </p:sp>
      <p:sp>
        <p:nvSpPr>
          <p:cNvPr id="8" name="Text 3"/>
          <p:cNvSpPr/>
          <p:nvPr/>
        </p:nvSpPr>
        <p:spPr>
          <a:xfrm>
            <a:off x="17807626" y="12852400"/>
            <a:ext cx="6160270" cy="584200"/>
          </a:xfrm>
          <a:prstGeom prst="rect">
            <a:avLst/>
          </a:prstGeom>
          <a:noFill/>
          <a:ln/>
        </p:spPr>
        <p:txBody>
          <a:bodyPr wrap="square" lIns="0" tIns="0" rIns="0" bIns="0" rtlCol="0" anchor="t"/>
          <a:lstStyle/>
          <a:p>
            <a:pPr marL="0" indent="0" algn="ctr">
              <a:buNone/>
            </a:pPr>
            <a:r>
              <a:rPr lang="en-US" sz="2400" kern="0" spc="72">
                <a:solidFill>
                  <a:srgbClr val="FFFFFF">
                    <a:alpha val="100000"/>
                  </a:srgbClr>
                </a:solidFill>
                <a:latin typeface="Star Jedi Regular"/>
                <a:ea typeface="Star Jedi Regular"/>
                <a:cs typeface="Star Jedi Regular" pitchFamily="34" charset="-120"/>
              </a:rPr>
              <a:t>nits hacks submission</a:t>
            </a:r>
            <a:endParaRPr lang="en-US" sz="2400">
              <a:latin typeface="Star Jedi Regular"/>
            </a:endParaRPr>
          </a:p>
        </p:txBody>
      </p:sp>
      <p:sp>
        <p:nvSpPr>
          <p:cNvPr id="9" name="Text 4"/>
          <p:cNvSpPr/>
          <p:nvPr/>
        </p:nvSpPr>
        <p:spPr>
          <a:xfrm>
            <a:off x="5638094" y="2037580"/>
            <a:ext cx="12503065" cy="1100565"/>
          </a:xfrm>
          <a:prstGeom prst="rect">
            <a:avLst/>
          </a:prstGeom>
          <a:noFill/>
          <a:ln/>
        </p:spPr>
        <p:txBody>
          <a:bodyPr wrap="square" lIns="0" tIns="0" rIns="0" bIns="0" rtlCol="0" anchor="t"/>
          <a:lstStyle/>
          <a:p>
            <a:pPr marL="0" indent="0" algn="l">
              <a:buNone/>
            </a:pPr>
            <a:r>
              <a:rPr lang="en-US" sz="6400" b="1" kern="0" spc="640">
                <a:solidFill>
                  <a:srgbClr val="000000">
                    <a:alpha val="100000"/>
                  </a:srgbClr>
                </a:solidFill>
                <a:latin typeface="Death Star Regular"/>
                <a:ea typeface="Death Star Regular" pitchFamily="34" charset="-122"/>
                <a:cs typeface="Death Star Regular" pitchFamily="34" charset="-120"/>
              </a:rPr>
              <a:t>TECHNICAL APPROACH</a:t>
            </a:r>
            <a:endParaRPr lang="en-US" sz="6400" b="1">
              <a:latin typeface="Death Star Regular"/>
            </a:endParaRPr>
          </a:p>
        </p:txBody>
      </p:sp>
      <p:sp>
        <p:nvSpPr>
          <p:cNvPr id="10" name="Text 5"/>
          <p:cNvSpPr/>
          <p:nvPr/>
        </p:nvSpPr>
        <p:spPr>
          <a:xfrm>
            <a:off x="1079635" y="660400"/>
            <a:ext cx="2942534" cy="783167"/>
          </a:xfrm>
          <a:prstGeom prst="rect">
            <a:avLst/>
          </a:prstGeom>
          <a:noFill/>
          <a:ln/>
        </p:spPr>
        <p:txBody>
          <a:bodyPr wrap="square" lIns="0" tIns="0" rIns="0" bIns="0" rtlCol="0" anchor="t"/>
          <a:lstStyle/>
          <a:p>
            <a:pPr marL="0" indent="0" algn="l">
              <a:buNone/>
            </a:pPr>
            <a:r>
              <a:rPr lang="en-US" sz="3200" b="1" kern="0" spc="320">
                <a:solidFill>
                  <a:srgbClr val="000000">
                    <a:alpha val="100000"/>
                  </a:srgbClr>
                </a:solidFill>
                <a:latin typeface="Star Jedi Regular"/>
                <a:ea typeface="Star Jedi Regular" pitchFamily="34" charset="-122"/>
              </a:rPr>
              <a:t>CODE CATALYST</a:t>
            </a:r>
          </a:p>
          <a:p>
            <a:pPr marL="0" indent="0" algn="l">
              <a:buNone/>
            </a:pPr>
            <a:endParaRPr lang="en-US" sz="3200"/>
          </a:p>
        </p:txBody>
      </p:sp>
      <p:sp>
        <p:nvSpPr>
          <p:cNvPr id="11" name="Text 6"/>
          <p:cNvSpPr/>
          <p:nvPr/>
        </p:nvSpPr>
        <p:spPr>
          <a:xfrm>
            <a:off x="453023" y="12395200"/>
            <a:ext cx="592741" cy="1227667"/>
          </a:xfrm>
          <a:prstGeom prst="rect">
            <a:avLst/>
          </a:prstGeom>
          <a:noFill/>
          <a:ln/>
        </p:spPr>
        <p:txBody>
          <a:bodyPr wrap="square" lIns="0" tIns="0" rIns="0" bIns="0" rtlCol="0" anchor="t"/>
          <a:lstStyle/>
          <a:p>
            <a:pPr marL="0" indent="0" algn="ctr">
              <a:buNone/>
            </a:pPr>
            <a:r>
              <a:rPr lang="en-US" sz="5000" kern="0" spc="150">
                <a:solidFill>
                  <a:srgbClr val="000000">
                    <a:alpha val="100000"/>
                  </a:srgbClr>
                </a:solidFill>
                <a:latin typeface="Star Jedi Regular" pitchFamily="34" charset="0"/>
                <a:ea typeface="Star Jedi Regular" pitchFamily="34" charset="-122"/>
                <a:cs typeface="Star Jedi Regular" pitchFamily="34" charset="-120"/>
              </a:rPr>
              <a:t>3</a:t>
            </a:r>
            <a:endParaRPr lang="en-US" sz="5000"/>
          </a:p>
        </p:txBody>
      </p:sp>
      <p:sp>
        <p:nvSpPr>
          <p:cNvPr id="12" name="Shape 7"/>
          <p:cNvSpPr/>
          <p:nvPr/>
        </p:nvSpPr>
        <p:spPr>
          <a:xfrm>
            <a:off x="2730841" y="4991100"/>
            <a:ext cx="18938067" cy="3581400"/>
          </a:xfrm>
          <a:prstGeom prst="rect">
            <a:avLst/>
          </a:prstGeom>
          <a:noFill/>
          <a:ln/>
        </p:spPr>
        <p:txBody>
          <a:bodyPr/>
          <a:lstStyle/>
          <a:p>
            <a:endParaRPr lang="en-IN"/>
          </a:p>
        </p:txBody>
      </p:sp>
      <p:sp>
        <p:nvSpPr>
          <p:cNvPr id="13" name="Text 8"/>
          <p:cNvSpPr/>
          <p:nvPr/>
        </p:nvSpPr>
        <p:spPr>
          <a:xfrm>
            <a:off x="2327377" y="4117041"/>
            <a:ext cx="8599044" cy="7927093"/>
          </a:xfrm>
          <a:prstGeom prst="rect">
            <a:avLst/>
          </a:prstGeom>
          <a:noFill/>
          <a:ln/>
        </p:spPr>
        <p:txBody>
          <a:bodyPr wrap="square" lIns="0" tIns="0" rIns="0" bIns="0" rtlCol="0" anchor="t"/>
          <a:lstStyle/>
          <a:p>
            <a:pPr marL="685800" lvl="1" indent="-342900" algn="l">
              <a:buSzPct val="100000"/>
              <a:buChar char="•"/>
            </a:pPr>
            <a:r>
              <a:rPr lang="en-US" sz="4800" b="1" kern="0" spc="126">
                <a:solidFill>
                  <a:srgbClr val="000000">
                    <a:alpha val="100000"/>
                  </a:srgbClr>
                </a:solidFill>
                <a:latin typeface="Arial"/>
                <a:ea typeface="Poppins SemiBold" pitchFamily="34" charset="-122"/>
                <a:cs typeface="Poppins SemiBold"/>
              </a:rPr>
              <a:t>Technologies to be used:</a:t>
            </a:r>
          </a:p>
          <a:p>
            <a:pPr marL="685800" lvl="1" indent="-342900">
              <a:buSzPct val="100000"/>
              <a:buFontTx/>
              <a:buChar char="•"/>
            </a:pPr>
            <a:endParaRPr lang="en-US" sz="4800" b="1" kern="0" spc="126">
              <a:latin typeface="Arial"/>
              <a:ea typeface="+mn-lt"/>
              <a:cs typeface="Poppins SemiBold"/>
            </a:endParaRPr>
          </a:p>
          <a:p>
            <a:pPr marL="457200">
              <a:buSzPct val="100000"/>
              <a:buFont typeface="Arial"/>
              <a:buChar char="•"/>
            </a:pPr>
            <a:r>
              <a:rPr lang="en-US" sz="4000" b="1" kern="0" spc="126">
                <a:latin typeface="Arial"/>
                <a:ea typeface="+mn-lt"/>
                <a:cs typeface="+mn-lt"/>
              </a:rPr>
              <a:t> Python</a:t>
            </a:r>
            <a:endParaRPr lang="en-US" sz="4000" b="1" kern="0" spc="126">
              <a:latin typeface="Arial"/>
              <a:cs typeface="Poppins SemiBold"/>
            </a:endParaRPr>
          </a:p>
          <a:p>
            <a:pPr lvl="1">
              <a:buSzPct val="100000"/>
              <a:buFont typeface="Arial"/>
              <a:buChar char="•"/>
            </a:pPr>
            <a:r>
              <a:rPr lang="en-US" sz="4000" b="1" kern="0" spc="126">
                <a:latin typeface="Arial"/>
                <a:ea typeface="+mn-lt"/>
                <a:cs typeface="+mn-lt"/>
              </a:rPr>
              <a:t> VS Code</a:t>
            </a:r>
            <a:endParaRPr lang="en-US" sz="4000" b="1">
              <a:latin typeface="Arial"/>
              <a:cs typeface="Arial"/>
            </a:endParaRPr>
          </a:p>
          <a:p>
            <a:pPr lvl="1">
              <a:buSzPct val="100000"/>
              <a:buFont typeface="Arial"/>
              <a:buChar char="•"/>
            </a:pPr>
            <a:r>
              <a:rPr lang="en-US" sz="4000" b="1" kern="0" spc="126">
                <a:latin typeface="Arial"/>
                <a:ea typeface="+mn-lt"/>
                <a:cs typeface="+mn-lt"/>
              </a:rPr>
              <a:t> Tenser flow</a:t>
            </a:r>
            <a:endParaRPr lang="en-US" sz="4000" b="1">
              <a:latin typeface="Arial"/>
              <a:cs typeface="Arial"/>
            </a:endParaRPr>
          </a:p>
          <a:p>
            <a:pPr lvl="1">
              <a:buSzPct val="100000"/>
              <a:buFont typeface="Arial"/>
              <a:buChar char="•"/>
            </a:pPr>
            <a:r>
              <a:rPr lang="en-US" sz="4000" b="1" kern="0" spc="126">
                <a:latin typeface="Arial"/>
                <a:ea typeface="+mn-lt"/>
                <a:cs typeface="+mn-lt"/>
              </a:rPr>
              <a:t> Open CV</a:t>
            </a:r>
            <a:endParaRPr lang="en-US" sz="4000" b="1">
              <a:latin typeface="Arial"/>
              <a:cs typeface="Arial"/>
            </a:endParaRPr>
          </a:p>
          <a:p>
            <a:pPr lvl="1">
              <a:buSzPct val="100000"/>
              <a:buFont typeface="Arial"/>
              <a:buChar char="•"/>
            </a:pPr>
            <a:r>
              <a:rPr lang="en-US" sz="4000" b="1" kern="0" spc="126">
                <a:latin typeface="Arial"/>
                <a:ea typeface="+mn-lt"/>
                <a:cs typeface="+mn-lt"/>
              </a:rPr>
              <a:t> NLTK</a:t>
            </a:r>
            <a:endParaRPr lang="en-US" sz="4000" b="1">
              <a:latin typeface="Arial"/>
              <a:cs typeface="Arial"/>
            </a:endParaRPr>
          </a:p>
          <a:p>
            <a:pPr lvl="1">
              <a:buSzPct val="100000"/>
              <a:buFont typeface="Arial"/>
              <a:buChar char="•"/>
            </a:pPr>
            <a:r>
              <a:rPr lang="en-US" sz="4000" b="1" kern="0" spc="126">
                <a:latin typeface="Arial"/>
                <a:ea typeface="+mn-lt"/>
                <a:cs typeface="+mn-lt"/>
              </a:rPr>
              <a:t> Machine Learning Models</a:t>
            </a:r>
            <a:endParaRPr lang="en-US" sz="4000" b="1">
              <a:latin typeface="Arial"/>
              <a:cs typeface="Arial"/>
            </a:endParaRPr>
          </a:p>
          <a:p>
            <a:pPr lvl="1">
              <a:buSzPct val="100000"/>
              <a:buFont typeface="Arial"/>
              <a:buChar char="•"/>
            </a:pPr>
            <a:r>
              <a:rPr lang="en-US" sz="4000" b="1" kern="0" spc="126">
                <a:latin typeface="Arial"/>
                <a:ea typeface="+mn-lt"/>
                <a:cs typeface="+mn-lt"/>
              </a:rPr>
              <a:t> Flask</a:t>
            </a:r>
            <a:endParaRPr lang="en-US" sz="4000" b="1">
              <a:latin typeface="Arial"/>
              <a:cs typeface="Arial"/>
            </a:endParaRPr>
          </a:p>
          <a:p>
            <a:pPr lvl="1">
              <a:buSzPct val="100000"/>
              <a:buFont typeface="Arial"/>
              <a:buChar char="•"/>
            </a:pPr>
            <a:r>
              <a:rPr lang="en-US" sz="4000" b="1" kern="0" spc="126">
                <a:latin typeface="Arial"/>
                <a:ea typeface="+mn-lt"/>
                <a:cs typeface="+mn-lt"/>
              </a:rPr>
              <a:t> Streamlit</a:t>
            </a:r>
            <a:endParaRPr lang="en-US" sz="4000" b="1">
              <a:latin typeface="Arial"/>
              <a:cs typeface="Arial"/>
            </a:endParaRPr>
          </a:p>
          <a:p>
            <a:pPr marL="685800" lvl="1" indent="-342900">
              <a:buSzPct val="100000"/>
              <a:buFont typeface="Arial"/>
              <a:buChar char="•"/>
            </a:pPr>
            <a:r>
              <a:rPr lang="en-US" sz="4000" b="1" kern="0" spc="126">
                <a:latin typeface="Arial"/>
                <a:ea typeface="+mn-lt"/>
                <a:cs typeface="+mn-lt"/>
              </a:rPr>
              <a:t> GPT API’s</a:t>
            </a:r>
            <a:endParaRPr lang="en-US" sz="4000" b="1">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5953194" y="12555549"/>
            <a:ext cx="8433854" cy="1200150"/>
          </a:xfrm>
          <a:prstGeom prst="rect">
            <a:avLst/>
          </a:prstGeom>
        </p:spPr>
      </p:pic>
      <p:pic>
        <p:nvPicPr>
          <p:cNvPr id="3" name="Image 1" descr=" "/>
          <p:cNvPicPr>
            <a:picLocks noChangeAspect="1"/>
          </p:cNvPicPr>
          <p:nvPr/>
        </p:nvPicPr>
        <p:blipFill>
          <a:blip r:embed="rId5"/>
          <a:stretch>
            <a:fillRect/>
          </a:stretch>
        </p:blipFill>
        <p:spPr>
          <a:xfrm>
            <a:off x="21452981" y="571500"/>
            <a:ext cx="2286286" cy="2286000"/>
          </a:xfrm>
          <a:prstGeom prst="rect">
            <a:avLst/>
          </a:prstGeom>
        </p:spPr>
      </p:pic>
      <p:pic>
        <p:nvPicPr>
          <p:cNvPr id="4" name="Image 2" descr=" "/>
          <p:cNvPicPr>
            <a:picLocks noChangeAspect="1"/>
          </p:cNvPicPr>
          <p:nvPr/>
        </p:nvPicPr>
        <p:blipFill>
          <a:blip r:embed="rId6"/>
          <a:stretch>
            <a:fillRect/>
          </a:stretch>
        </p:blipFill>
        <p:spPr>
          <a:xfrm>
            <a:off x="21783223" y="1064685"/>
            <a:ext cx="1616404" cy="1136225"/>
          </a:xfrm>
          <a:prstGeom prst="rect">
            <a:avLst/>
          </a:prstGeom>
        </p:spPr>
      </p:pic>
      <p:sp>
        <p:nvSpPr>
          <p:cNvPr id="5" name="Text 0"/>
          <p:cNvSpPr/>
          <p:nvPr/>
        </p:nvSpPr>
        <p:spPr>
          <a:xfrm>
            <a:off x="21772169" y="2035175"/>
            <a:ext cx="1648666" cy="353060"/>
          </a:xfrm>
          <a:prstGeom prst="rect">
            <a:avLst/>
          </a:prstGeom>
          <a:noFill/>
          <a:ln/>
        </p:spPr>
        <p:txBody>
          <a:bodyPr wrap="square" lIns="0" tIns="0" rIns="0" bIns="0" rtlCol="0" anchor="t"/>
          <a:lstStyle/>
          <a:p>
            <a:pPr marL="0" indent="0" algn="ctr">
              <a:buNone/>
            </a:pPr>
            <a:r>
              <a:rPr lang="en-US" sz="1440" kern="0" spc="43">
                <a:solidFill>
                  <a:srgbClr val="FFFFFF">
                    <a:alpha val="100000"/>
                  </a:srgbClr>
                </a:solidFill>
                <a:latin typeface="Star Jedi Regular" pitchFamily="34" charset="0"/>
                <a:ea typeface="Star Jedi Regular" pitchFamily="34" charset="-122"/>
                <a:cs typeface="Star Jedi Regular" pitchFamily="34" charset="-120"/>
              </a:rPr>
              <a:t>\nits hacks 7.0</a:t>
            </a:r>
            <a:endParaRPr lang="en-US" sz="1440"/>
          </a:p>
        </p:txBody>
      </p:sp>
      <p:sp>
        <p:nvSpPr>
          <p:cNvPr id="6" name="Shape 1"/>
          <p:cNvSpPr/>
          <p:nvPr/>
        </p:nvSpPr>
        <p:spPr>
          <a:xfrm>
            <a:off x="17490086" y="12852400"/>
            <a:ext cx="6427003" cy="482600"/>
          </a:xfrm>
          <a:prstGeom prst="rect">
            <a:avLst/>
          </a:prstGeom>
          <a:noFill/>
          <a:ln/>
        </p:spPr>
        <p:txBody>
          <a:bodyPr/>
          <a:lstStyle/>
          <a:p>
            <a:endParaRPr lang="en-IN"/>
          </a:p>
        </p:txBody>
      </p:sp>
      <p:sp>
        <p:nvSpPr>
          <p:cNvPr id="7" name="Text 2"/>
          <p:cNvSpPr/>
          <p:nvPr/>
        </p:nvSpPr>
        <p:spPr>
          <a:xfrm>
            <a:off x="17439280" y="12865100"/>
            <a:ext cx="431854" cy="558800"/>
          </a:xfrm>
          <a:prstGeom prst="rect">
            <a:avLst/>
          </a:prstGeom>
          <a:noFill/>
          <a:ln/>
        </p:spPr>
        <p:txBody>
          <a:bodyPr wrap="square" lIns="0" tIns="0" rIns="0" bIns="0" rtlCol="0" anchor="t"/>
          <a:lstStyle/>
          <a:p>
            <a:pPr marL="0" indent="0" algn="ctr">
              <a:buNone/>
            </a:pPr>
            <a:r>
              <a:rPr lang="en-US" sz="2400" kern="0" spc="72">
                <a:solidFill>
                  <a:srgbClr val="FFFFFF">
                    <a:alpha val="100000"/>
                  </a:srgbClr>
                </a:solidFill>
                <a:latin typeface="Poppins Bold" pitchFamily="34" charset="0"/>
                <a:ea typeface="Poppins Bold" pitchFamily="34" charset="-122"/>
                <a:cs typeface="Poppins Bold" pitchFamily="34" charset="-120"/>
              </a:rPr>
              <a:t>@</a:t>
            </a:r>
            <a:endParaRPr lang="en-US" sz="2400"/>
          </a:p>
        </p:txBody>
      </p:sp>
      <p:sp>
        <p:nvSpPr>
          <p:cNvPr id="8" name="Text 3"/>
          <p:cNvSpPr/>
          <p:nvPr/>
        </p:nvSpPr>
        <p:spPr>
          <a:xfrm>
            <a:off x="17807626" y="12852400"/>
            <a:ext cx="6160270" cy="584200"/>
          </a:xfrm>
          <a:prstGeom prst="rect">
            <a:avLst/>
          </a:prstGeom>
          <a:noFill/>
          <a:ln/>
        </p:spPr>
        <p:txBody>
          <a:bodyPr wrap="square" lIns="0" tIns="0" rIns="0" bIns="0" rtlCol="0" anchor="t"/>
          <a:lstStyle/>
          <a:p>
            <a:pPr marL="0" indent="0" algn="ctr">
              <a:buNone/>
            </a:pPr>
            <a:r>
              <a:rPr lang="en-US" sz="2400" kern="0" spc="72">
                <a:solidFill>
                  <a:srgbClr val="FFFFFF">
                    <a:alpha val="100000"/>
                  </a:srgbClr>
                </a:solidFill>
                <a:latin typeface="Star Jedi Regular"/>
                <a:ea typeface="Star Jedi Regular"/>
                <a:cs typeface="Star Jedi Regular" pitchFamily="34" charset="-120"/>
              </a:rPr>
              <a:t>nits hacks submission</a:t>
            </a:r>
            <a:endParaRPr lang="en-US" sz="2400">
              <a:latin typeface="Star Jedi Regular"/>
            </a:endParaRPr>
          </a:p>
        </p:txBody>
      </p:sp>
      <p:sp>
        <p:nvSpPr>
          <p:cNvPr id="9" name="Text 4"/>
          <p:cNvSpPr/>
          <p:nvPr/>
        </p:nvSpPr>
        <p:spPr>
          <a:xfrm>
            <a:off x="4596744" y="1848154"/>
            <a:ext cx="14129630" cy="1100565"/>
          </a:xfrm>
          <a:prstGeom prst="rect">
            <a:avLst/>
          </a:prstGeom>
          <a:noFill/>
          <a:ln/>
        </p:spPr>
        <p:txBody>
          <a:bodyPr wrap="square" lIns="0" tIns="0" rIns="0" bIns="0" rtlCol="0" anchor="t"/>
          <a:lstStyle/>
          <a:p>
            <a:pPr marL="0" indent="0" algn="l">
              <a:buNone/>
            </a:pPr>
            <a:r>
              <a:rPr lang="en-US" sz="6400" b="1" kern="0" spc="640">
                <a:solidFill>
                  <a:srgbClr val="000000">
                    <a:alpha val="100000"/>
                  </a:srgbClr>
                </a:solidFill>
                <a:latin typeface="Death Star Regular"/>
                <a:ea typeface="Death Star Regular" pitchFamily="34" charset="-122"/>
                <a:cs typeface="Death Star Regular" pitchFamily="34" charset="-120"/>
              </a:rPr>
              <a:t>FEASIBILITY AND VIABILITY</a:t>
            </a:r>
            <a:endParaRPr lang="en-US" sz="6400" b="1">
              <a:latin typeface="Death Star Regular"/>
            </a:endParaRPr>
          </a:p>
        </p:txBody>
      </p:sp>
      <p:sp>
        <p:nvSpPr>
          <p:cNvPr id="10" name="Text 5"/>
          <p:cNvSpPr/>
          <p:nvPr/>
        </p:nvSpPr>
        <p:spPr>
          <a:xfrm>
            <a:off x="1079635" y="848290"/>
            <a:ext cx="3527158" cy="595277"/>
          </a:xfrm>
          <a:prstGeom prst="rect">
            <a:avLst/>
          </a:prstGeom>
          <a:noFill/>
          <a:ln/>
        </p:spPr>
        <p:txBody>
          <a:bodyPr wrap="square" lIns="0" tIns="0" rIns="0" bIns="0" rtlCol="0" anchor="t"/>
          <a:lstStyle/>
          <a:p>
            <a:pPr marL="0" indent="0" algn="l">
              <a:buNone/>
            </a:pPr>
            <a:r>
              <a:rPr lang="en-US" sz="3200" b="1" kern="0" spc="320">
                <a:solidFill>
                  <a:schemeClr val="bg2">
                    <a:lumMod val="10000"/>
                  </a:schemeClr>
                </a:solidFill>
                <a:latin typeface="Star Jedi Regular"/>
                <a:ea typeface="Star Jedi Regular" pitchFamily="34" charset="-122"/>
              </a:rPr>
              <a:t>CODE CATALYST</a:t>
            </a:r>
            <a:endParaRPr lang="en-US" sz="3200">
              <a:solidFill>
                <a:schemeClr val="bg2">
                  <a:lumMod val="10000"/>
                </a:schemeClr>
              </a:solidFill>
              <a:latin typeface="Star Jedi Regular"/>
            </a:endParaRPr>
          </a:p>
        </p:txBody>
      </p:sp>
      <p:sp>
        <p:nvSpPr>
          <p:cNvPr id="11" name="Text 6"/>
          <p:cNvSpPr/>
          <p:nvPr/>
        </p:nvSpPr>
        <p:spPr>
          <a:xfrm>
            <a:off x="414919" y="12395200"/>
            <a:ext cx="668950" cy="1227667"/>
          </a:xfrm>
          <a:prstGeom prst="rect">
            <a:avLst/>
          </a:prstGeom>
          <a:noFill/>
          <a:ln/>
        </p:spPr>
        <p:txBody>
          <a:bodyPr wrap="square" lIns="0" tIns="0" rIns="0" bIns="0" rtlCol="0" anchor="t"/>
          <a:lstStyle/>
          <a:p>
            <a:pPr marL="0" indent="0" algn="ctr">
              <a:buNone/>
            </a:pPr>
            <a:r>
              <a:rPr lang="en-US" sz="5000" kern="0" spc="150">
                <a:solidFill>
                  <a:srgbClr val="000000">
                    <a:alpha val="100000"/>
                  </a:srgbClr>
                </a:solidFill>
                <a:latin typeface="Star Jedi Regular" pitchFamily="34" charset="0"/>
                <a:ea typeface="Star Jedi Regular" pitchFamily="34" charset="-122"/>
                <a:cs typeface="Star Jedi Regular" pitchFamily="34" charset="-120"/>
              </a:rPr>
              <a:t>4</a:t>
            </a:r>
            <a:endParaRPr lang="en-US" sz="5000"/>
          </a:p>
        </p:txBody>
      </p:sp>
      <p:sp>
        <p:nvSpPr>
          <p:cNvPr id="17" name="Rectangle 2">
            <a:extLst>
              <a:ext uri="{FF2B5EF4-FFF2-40B4-BE49-F238E27FC236}">
                <a16:creationId xmlns:a16="http://schemas.microsoft.com/office/drawing/2014/main" id="{15F3BD0C-60EB-1965-F230-74966588423B}"/>
              </a:ext>
            </a:extLst>
          </p:cNvPr>
          <p:cNvSpPr>
            <a:spLocks noChangeArrowheads="1"/>
          </p:cNvSpPr>
          <p:nvPr/>
        </p:nvSpPr>
        <p:spPr bwMode="auto">
          <a:xfrm rot="10800000" flipV="1">
            <a:off x="1890320" y="6613178"/>
            <a:ext cx="9380556" cy="7663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AutoNum type="arabicPeriod"/>
            </a:pPr>
            <a:r>
              <a:rPr lang="en-US" altLang="en-US" sz="3200" b="1">
                <a:latin typeface="Arial"/>
                <a:cs typeface="Arial"/>
              </a:rPr>
              <a:t>Screen Addiction</a:t>
            </a:r>
            <a:r>
              <a:rPr kumimoji="0" lang="en-US" altLang="en-US" sz="3200" b="1" i="0" u="none" strike="noStrike" cap="none" normalizeH="0" baseline="0">
                <a:ln>
                  <a:noFill/>
                </a:ln>
                <a:effectLst/>
                <a:latin typeface="Arial"/>
                <a:cs typeface="Arial"/>
              </a:rPr>
              <a:t>:</a:t>
            </a:r>
            <a:r>
              <a:rPr lang="en-US" altLang="en-US" sz="3200" b="0" i="0" u="none" strike="noStrike" cap="none" normalizeH="0" baseline="0">
                <a:ln>
                  <a:noFill/>
                </a:ln>
                <a:effectLst/>
                <a:latin typeface="Arial" panose="020B0604020202020204" pitchFamily="34" charset="0"/>
              </a:rPr>
              <a:t/>
            </a:r>
            <a:br>
              <a:rPr lang="en-US" altLang="en-US" sz="3200" b="0" i="0" u="none" strike="noStrike" cap="none" normalizeH="0" baseline="0">
                <a:ln>
                  <a:noFill/>
                </a:ln>
                <a:effectLst/>
                <a:latin typeface="Arial" panose="020B0604020202020204" pitchFamily="34" charset="0"/>
              </a:rPr>
            </a:br>
            <a:r>
              <a:rPr lang="en-US" sz="3200">
                <a:latin typeface="Arial"/>
                <a:ea typeface="+mn-lt"/>
                <a:cs typeface="+mn-lt"/>
              </a:rPr>
              <a:t>While the app aims to improve concentration, there's a risk of inadvertently contributing to screen addiction.</a:t>
            </a:r>
            <a:endParaRPr lang="en-US" sz="3200" b="0" i="0" u="none" strike="noStrike" cap="none" normalizeH="0" baseline="0">
              <a:ln>
                <a:noFill/>
              </a:ln>
              <a:effectLst/>
              <a:latin typeface="Arial"/>
              <a:ea typeface="+mn-lt"/>
              <a:cs typeface="+mn-lt"/>
            </a:endParaRPr>
          </a:p>
          <a:p>
            <a:pPr>
              <a:spcBef>
                <a:spcPct val="0"/>
              </a:spcBef>
              <a:spcAft>
                <a:spcPct val="0"/>
              </a:spcAft>
              <a:buFontTx/>
              <a:buAutoNum type="arabicPeriod"/>
            </a:pPr>
            <a:endParaRPr lang="en-US" altLang="en-US" sz="3200">
              <a:latin typeface="Arial"/>
              <a:cs typeface="Arial"/>
            </a:endParaRPr>
          </a:p>
          <a:p>
            <a:pPr eaLnBrk="0" fontAlgn="base" hangingPunct="0">
              <a:spcBef>
                <a:spcPct val="0"/>
              </a:spcBef>
              <a:spcAft>
                <a:spcPct val="0"/>
              </a:spcAft>
              <a:buFontTx/>
              <a:buAutoNum type="arabicPeriod"/>
            </a:pPr>
            <a:r>
              <a:rPr lang="en-US" sz="3200" b="1">
                <a:latin typeface="Arial"/>
                <a:cs typeface="Arial"/>
              </a:rPr>
              <a:t>Data Privacy</a:t>
            </a:r>
            <a:r>
              <a:rPr lang="en-US" sz="3200" b="1"/>
              <a:t>: </a:t>
            </a:r>
            <a:endParaRPr lang="en-US" sz="3200" b="1">
              <a:latin typeface="Calibri"/>
              <a:ea typeface="Calibri"/>
              <a:cs typeface="Calibri"/>
            </a:endParaRPr>
          </a:p>
          <a:p>
            <a:pPr>
              <a:spcBef>
                <a:spcPct val="0"/>
              </a:spcBef>
              <a:spcAft>
                <a:spcPct val="0"/>
              </a:spcAft>
            </a:pPr>
            <a:r>
              <a:rPr lang="en-US" sz="3200">
                <a:latin typeface="Arial"/>
                <a:cs typeface="Arial"/>
              </a:rPr>
              <a:t> Ensuring data security and addressing parental concerns is crucial.</a:t>
            </a:r>
            <a:endParaRPr lang="en-US">
              <a:ea typeface="Calibri" panose="020F0502020204030204"/>
              <a:cs typeface="Calibri" panose="020F0502020204030204"/>
            </a:endParaRPr>
          </a:p>
          <a:p>
            <a:pPr>
              <a:spcBef>
                <a:spcPct val="0"/>
              </a:spcBef>
              <a:spcAft>
                <a:spcPct val="0"/>
              </a:spcAft>
            </a:pPr>
            <a:endParaRPr lang="en-US" sz="3200">
              <a:latin typeface="Arial"/>
              <a:ea typeface="Calibri"/>
              <a:cs typeface="Arial"/>
            </a:endParaRPr>
          </a:p>
          <a:p>
            <a:pPr>
              <a:spcBef>
                <a:spcPct val="0"/>
              </a:spcBef>
              <a:spcAft>
                <a:spcPct val="0"/>
              </a:spcAft>
            </a:pPr>
            <a:r>
              <a:rPr lang="en-US" sz="3200" b="1">
                <a:latin typeface="Arial"/>
                <a:ea typeface="Calibri"/>
                <a:cs typeface="Arial"/>
              </a:rPr>
              <a:t>3.AI Reliability:</a:t>
            </a:r>
            <a:br>
              <a:rPr lang="en-US" sz="3200" b="1">
                <a:latin typeface="Arial"/>
                <a:ea typeface="Calibri"/>
                <a:cs typeface="Arial"/>
              </a:rPr>
            </a:br>
            <a:r>
              <a:rPr lang="en-US" sz="3200">
                <a:latin typeface="Arial"/>
                <a:ea typeface="Calibri"/>
                <a:cs typeface="Arial"/>
              </a:rPr>
              <a:t> Developing accurate models for emotion and social skill assessment is complex.</a:t>
            </a:r>
            <a:endParaRPr lang="en-US" sz="3200" i="0" u="none" strike="noStrike" cap="none" normalizeH="0" baseline="0">
              <a:ln>
                <a:noFill/>
              </a:ln>
              <a:solidFill>
                <a:schemeClr val="tx1"/>
              </a:solidFill>
              <a:effectLst/>
              <a:latin typeface="Calibri"/>
              <a:ea typeface="Calibri"/>
              <a:cs typeface="Calibri"/>
            </a:endParaRPr>
          </a:p>
          <a:p>
            <a:pPr marR="0" lvl="8" indent="0" algn="l" defTabSz="914400" eaLnBrk="0" fontAlgn="base" hangingPunct="0">
              <a:lnSpc>
                <a:spcPct val="100000"/>
              </a:lnSpc>
              <a:spcBef>
                <a:spcPct val="0"/>
              </a:spcBef>
              <a:spcAft>
                <a:spcPct val="0"/>
              </a:spcAft>
              <a:buClrTx/>
              <a:buSzTx/>
              <a:buAutoNum type="arabicPeriod"/>
              <a:tabLst/>
            </a:pPr>
            <a:endParaRPr lang="en-US" altLang="en-US" sz="3600" b="0" i="0" u="none" strike="noStrike" cap="none" normalizeH="0" baseline="0">
              <a:ln>
                <a:noFill/>
              </a:ln>
              <a:effectLst/>
              <a:latin typeface="Arial" panose="020B0604020202020204" pitchFamily="34" charset="0"/>
              <a:cs typeface="Arial" panose="020B0604020202020204" pitchFamily="34" charset="0"/>
            </a:endParaRPr>
          </a:p>
          <a:p>
            <a:pPr marR="0" lvl="8" indent="0" algn="l" defTabSz="914400" rtl="0" latinLnBrk="0">
              <a:lnSpc>
                <a:spcPct val="100000"/>
              </a:lnSpc>
              <a:spcBef>
                <a:spcPct val="0"/>
              </a:spcBef>
              <a:spcAft>
                <a:spcPct val="0"/>
              </a:spcAft>
              <a:buClrTx/>
              <a:buSzTx/>
              <a:buFontTx/>
              <a:buNone/>
              <a:tabLst/>
            </a:pPr>
            <a:endParaRPr lang="en-US" altLang="en-US" sz="3600" b="0" i="0" u="none" strike="noStrike" cap="none" normalizeH="0" baseline="0">
              <a:ln>
                <a:noFill/>
              </a:ln>
              <a:solidFill>
                <a:schemeClr val="tx1"/>
              </a:solidFill>
              <a:effectLst/>
              <a:latin typeface="Arial" panose="020B0604020202020204" pitchFamily="34" charset="0"/>
              <a:cs typeface="Arial"/>
            </a:endParaRPr>
          </a:p>
          <a:p>
            <a:pPr eaLnBrk="0" fontAlgn="base" hangingPunct="0">
              <a:spcBef>
                <a:spcPct val="0"/>
              </a:spcBef>
              <a:spcAft>
                <a:spcPct val="0"/>
              </a:spcAft>
            </a:pPr>
            <a:endParaRPr lang="en-US" altLang="en-US">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en-US">
              <a:latin typeface="Arial" panose="020B0604020202020204" pitchFamily="34" charset="0"/>
              <a:cs typeface="Arial" panose="020B0604020202020204" pitchFamily="34" charset="0"/>
            </a:endParaRPr>
          </a:p>
        </p:txBody>
      </p:sp>
      <p:sp>
        <p:nvSpPr>
          <p:cNvPr id="18" name="Rectangle 3">
            <a:extLst>
              <a:ext uri="{FF2B5EF4-FFF2-40B4-BE49-F238E27FC236}">
                <a16:creationId xmlns:a16="http://schemas.microsoft.com/office/drawing/2014/main" id="{0703A662-DC9E-F053-63DA-531E239044D7}"/>
              </a:ext>
            </a:extLst>
          </p:cNvPr>
          <p:cNvSpPr>
            <a:spLocks noChangeArrowheads="1"/>
          </p:cNvSpPr>
          <p:nvPr/>
        </p:nvSpPr>
        <p:spPr bwMode="auto">
          <a:xfrm>
            <a:off x="1887345" y="3095787"/>
            <a:ext cx="19874739"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3200" b="1" i="0" u="none" strike="noStrike" cap="none" normalizeH="0" baseline="0">
                <a:ln>
                  <a:noFill/>
                </a:ln>
                <a:effectLst/>
                <a:latin typeface="Arial"/>
                <a:cs typeface="Arial"/>
              </a:rPr>
              <a:t>Feasibility Analysis:</a:t>
            </a:r>
            <a:r>
              <a:rPr lang="en-US" altLang="en-US" sz="3200" b="0" i="0" u="none" strike="noStrike" cap="none" normalizeH="0" baseline="0">
                <a:ln>
                  <a:noFill/>
                </a:ln>
                <a:effectLst/>
                <a:latin typeface="Arial" panose="020B0604020202020204" pitchFamily="34" charset="0"/>
              </a:rPr>
              <a:t/>
            </a:r>
            <a:br>
              <a:rPr lang="en-US" altLang="en-US" sz="3200" b="0" i="0" u="none" strike="noStrike" cap="none" normalizeH="0" baseline="0">
                <a:ln>
                  <a:noFill/>
                </a:ln>
                <a:effectLst/>
                <a:latin typeface="Arial" panose="020B0604020202020204" pitchFamily="34" charset="0"/>
              </a:rPr>
            </a:br>
            <a:r>
              <a:rPr lang="en-US" sz="3200">
                <a:latin typeface="Arial"/>
                <a:ea typeface="+mn-lt"/>
                <a:cs typeface="+mn-lt"/>
              </a:rPr>
              <a:t>Increasing </a:t>
            </a:r>
            <a:r>
              <a:rPr kumimoji="0" lang="en-US" sz="3200" b="0" i="0" u="none" strike="noStrike" cap="none" normalizeH="0" baseline="0">
                <a:ln>
                  <a:noFill/>
                </a:ln>
                <a:effectLst/>
                <a:latin typeface="Arial"/>
                <a:ea typeface="+mn-lt"/>
                <a:cs typeface="+mn-lt"/>
              </a:rPr>
              <a:t>smartphone use and internet </a:t>
            </a:r>
            <a:r>
              <a:rPr lang="en-US" sz="3200">
                <a:latin typeface="Arial"/>
                <a:ea typeface="+mn-lt"/>
                <a:cs typeface="+mn-lt"/>
              </a:rPr>
              <a:t>reach in every area of the country make this solution feasible. By </a:t>
            </a:r>
            <a:r>
              <a:rPr kumimoji="0" lang="en-US" sz="3200" b="0" i="0" u="none" strike="noStrike" cap="none" normalizeH="0" baseline="0">
                <a:ln>
                  <a:noFill/>
                </a:ln>
                <a:effectLst/>
                <a:latin typeface="Arial"/>
                <a:ea typeface="+mn-lt"/>
                <a:cs typeface="+mn-lt"/>
              </a:rPr>
              <a:t>addressing </a:t>
            </a:r>
            <a:r>
              <a:rPr lang="en-US" sz="3200">
                <a:latin typeface="Arial"/>
                <a:ea typeface="+mn-lt"/>
                <a:cs typeface="+mn-lt"/>
              </a:rPr>
              <a:t>the identified </a:t>
            </a:r>
            <a:r>
              <a:rPr kumimoji="0" lang="en-US" sz="3200" b="0" i="0" u="none" strike="noStrike" cap="none" normalizeH="0" baseline="0">
                <a:ln>
                  <a:noFill/>
                </a:ln>
                <a:effectLst/>
                <a:latin typeface="Arial"/>
                <a:ea typeface="+mn-lt"/>
                <a:cs typeface="+mn-lt"/>
              </a:rPr>
              <a:t>challenges </a:t>
            </a:r>
            <a:r>
              <a:rPr lang="en-US" sz="3200">
                <a:latin typeface="Arial"/>
                <a:ea typeface="+mn-lt"/>
                <a:cs typeface="+mn-lt"/>
              </a:rPr>
              <a:t>and leveraging the opportunities, this app can significantly contribute </a:t>
            </a:r>
            <a:r>
              <a:rPr kumimoji="0" lang="en-US" sz="3200" b="0" i="0" u="none" strike="noStrike" cap="none" normalizeH="0" baseline="0">
                <a:ln>
                  <a:noFill/>
                </a:ln>
                <a:effectLst/>
                <a:latin typeface="Arial"/>
                <a:ea typeface="+mn-lt"/>
                <a:cs typeface="+mn-lt"/>
              </a:rPr>
              <a:t>to </a:t>
            </a:r>
            <a:r>
              <a:rPr lang="en-US" sz="3200">
                <a:latin typeface="Arial"/>
                <a:ea typeface="+mn-lt"/>
                <a:cs typeface="+mn-lt"/>
              </a:rPr>
              <a:t>the </a:t>
            </a:r>
            <a:r>
              <a:rPr kumimoji="0" lang="en-US" sz="3200" b="0" i="0" u="none" strike="noStrike" cap="none" normalizeH="0" baseline="0">
                <a:ln>
                  <a:noFill/>
                </a:ln>
                <a:effectLst/>
                <a:latin typeface="Arial"/>
                <a:ea typeface="+mn-lt"/>
                <a:cs typeface="+mn-lt"/>
              </a:rPr>
              <a:t>holistic development </a:t>
            </a:r>
            <a:r>
              <a:rPr lang="en-US" sz="3200">
                <a:latin typeface="Arial"/>
                <a:ea typeface="+mn-lt"/>
                <a:cs typeface="+mn-lt"/>
              </a:rPr>
              <a:t>of Indian children- offering potential for scale and </a:t>
            </a:r>
            <a:r>
              <a:rPr kumimoji="0" lang="en-US" sz="3200" b="0" i="0" u="none" strike="noStrike" cap="none" normalizeH="0" baseline="0">
                <a:ln>
                  <a:noFill/>
                </a:ln>
                <a:effectLst/>
                <a:latin typeface="Arial"/>
                <a:ea typeface="+mn-lt"/>
                <a:cs typeface="+mn-lt"/>
              </a:rPr>
              <a:t>impact</a:t>
            </a:r>
            <a:r>
              <a:rPr lang="en-US" sz="3200">
                <a:latin typeface="Arial"/>
                <a:ea typeface="+mn-lt"/>
                <a:cs typeface="+mn-lt"/>
              </a:rPr>
              <a:t>.</a:t>
            </a:r>
            <a:endParaRPr kumimoji="0" lang="en-US" altLang="en-US" sz="3200" b="0" i="0" u="none" strike="noStrike" cap="none" normalizeH="0" baseline="0">
              <a:ln>
                <a:noFill/>
              </a:ln>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b="0" i="0" u="none" strike="noStrike" cap="none" normalizeH="0" baseline="0">
              <a:ln>
                <a:noFill/>
              </a:ln>
              <a:effectLst/>
              <a:latin typeface="Arial" panose="020B0604020202020204" pitchFamily="34" charset="0"/>
              <a:cs typeface="Arial"/>
            </a:endParaRPr>
          </a:p>
        </p:txBody>
      </p:sp>
      <p:sp>
        <p:nvSpPr>
          <p:cNvPr id="16" name="TextBox 15">
            <a:extLst>
              <a:ext uri="{FF2B5EF4-FFF2-40B4-BE49-F238E27FC236}">
                <a16:creationId xmlns:a16="http://schemas.microsoft.com/office/drawing/2014/main" id="{D43DA3C6-9A38-4616-3594-8ADF736BEAA5}"/>
              </a:ext>
            </a:extLst>
          </p:cNvPr>
          <p:cNvSpPr txBox="1"/>
          <p:nvPr/>
        </p:nvSpPr>
        <p:spPr>
          <a:xfrm>
            <a:off x="-871841" y="3739735"/>
            <a:ext cx="2743200" cy="365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4" name="TextBox 13">
            <a:extLst>
              <a:ext uri="{FF2B5EF4-FFF2-40B4-BE49-F238E27FC236}">
                <a16:creationId xmlns:a16="http://schemas.microsoft.com/office/drawing/2014/main" id="{869430C6-F66B-F25A-7A17-63BEF500F941}"/>
              </a:ext>
            </a:extLst>
          </p:cNvPr>
          <p:cNvSpPr txBox="1"/>
          <p:nvPr/>
        </p:nvSpPr>
        <p:spPr>
          <a:xfrm>
            <a:off x="12381778" y="5423859"/>
            <a:ext cx="7796664" cy="80329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latin typeface="Arial"/>
                <a:cs typeface="Calibri"/>
              </a:rPr>
              <a:t>Strategies for overcoming these challenges:</a:t>
            </a:r>
          </a:p>
          <a:p>
            <a:endParaRPr lang="en-US" sz="3200" b="1">
              <a:latin typeface="Arial"/>
              <a:ea typeface="+mn-lt"/>
              <a:cs typeface="+mn-lt"/>
            </a:endParaRPr>
          </a:p>
          <a:p>
            <a:r>
              <a:rPr lang="en-US" sz="3200" b="1" dirty="0">
                <a:latin typeface="Arial"/>
                <a:ea typeface="+mn-lt"/>
                <a:cs typeface="+mn-lt"/>
              </a:rPr>
              <a:t>1.</a:t>
            </a:r>
            <a:r>
              <a:rPr lang="en-US" sz="3200" dirty="0">
                <a:latin typeface="Arial"/>
                <a:ea typeface="+mn-lt"/>
                <a:cs typeface="+mn-lt"/>
              </a:rPr>
              <a:t>Adhere to WHO guidelines and limit daily app usage to 1-2 hours.</a:t>
            </a:r>
            <a:r>
              <a:rPr lang="en-US" sz="3200" dirty="0">
                <a:latin typeface="Calibri"/>
                <a:ea typeface="+mn-lt"/>
                <a:cs typeface="Calibri"/>
              </a:rPr>
              <a:t> </a:t>
            </a:r>
            <a:r>
              <a:rPr lang="en-US" sz="3200" dirty="0">
                <a:latin typeface="Arial"/>
                <a:ea typeface="+mn-lt"/>
                <a:cs typeface="Arial"/>
              </a:rPr>
              <a:t>Collaborate with child psychologists, educators, and AI researchers to gain insights &amp; expertise.</a:t>
            </a:r>
            <a:endParaRPr lang="en-US" dirty="0">
              <a:latin typeface="Arial"/>
              <a:ea typeface="+mn-lt"/>
              <a:cs typeface="Arial"/>
            </a:endParaRPr>
          </a:p>
          <a:p>
            <a:endParaRPr lang="en-US" sz="3200">
              <a:latin typeface="Arial"/>
              <a:ea typeface="+mn-lt"/>
              <a:cs typeface="Arial"/>
            </a:endParaRPr>
          </a:p>
          <a:p>
            <a:r>
              <a:rPr lang="en-US" sz="3200" b="1" dirty="0">
                <a:latin typeface="Arial"/>
                <a:ea typeface="+mn-lt"/>
                <a:cs typeface="Arial"/>
              </a:rPr>
              <a:t>2.</a:t>
            </a:r>
            <a:r>
              <a:rPr lang="en-US" sz="3200" dirty="0">
                <a:latin typeface="Arial"/>
                <a:ea typeface="+mn-lt"/>
                <a:cs typeface="Arial"/>
              </a:rPr>
              <a:t>Clearly communicate data collection and usage practices to parents and ensure data privacy through encryption.</a:t>
            </a:r>
          </a:p>
          <a:p>
            <a:endParaRPr lang="en-US" sz="3200">
              <a:latin typeface="Arial"/>
              <a:ea typeface="+mn-lt"/>
              <a:cs typeface="Arial"/>
            </a:endParaRPr>
          </a:p>
          <a:p>
            <a:r>
              <a:rPr lang="en-US" sz="3200" b="1" dirty="0">
                <a:latin typeface="Arial"/>
                <a:ea typeface="+mn-lt"/>
                <a:cs typeface="+mn-lt"/>
              </a:rPr>
              <a:t>3.</a:t>
            </a:r>
            <a:r>
              <a:rPr lang="en-US" sz="3200" dirty="0">
                <a:latin typeface="Arial"/>
                <a:ea typeface="+mn-lt"/>
                <a:cs typeface="Calibri"/>
              </a:rPr>
              <a:t>I</a:t>
            </a:r>
            <a:r>
              <a:rPr lang="en-US" sz="3200" dirty="0">
                <a:latin typeface="Arial"/>
                <a:ea typeface="+mn-lt"/>
                <a:cs typeface="Arial"/>
              </a:rPr>
              <a:t>mplement mechanisms for continuous model improvement, including feedback loops and re-training.</a:t>
            </a:r>
            <a:endParaRPr lang="en-US" sz="3200" dirty="0">
              <a:latin typeface="Arial"/>
              <a:ea typeface="+mn-lt"/>
              <a:cs typeface="Calibri"/>
            </a:endParaRPr>
          </a:p>
          <a:p>
            <a:endParaRPr lang="en-US">
              <a:latin typeface="Arial"/>
              <a:cs typeface="Arial"/>
            </a:endParaRPr>
          </a:p>
        </p:txBody>
      </p:sp>
      <p:sp>
        <p:nvSpPr>
          <p:cNvPr id="20" name="TextBox 19">
            <a:extLst>
              <a:ext uri="{FF2B5EF4-FFF2-40B4-BE49-F238E27FC236}">
                <a16:creationId xmlns:a16="http://schemas.microsoft.com/office/drawing/2014/main" id="{43465278-727B-4114-B70C-599F5C9CFECF}"/>
              </a:ext>
            </a:extLst>
          </p:cNvPr>
          <p:cNvSpPr txBox="1"/>
          <p:nvPr/>
        </p:nvSpPr>
        <p:spPr>
          <a:xfrm>
            <a:off x="1893721" y="5758947"/>
            <a:ext cx="723535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Arial"/>
                <a:cs typeface="Calibri"/>
              </a:rPr>
              <a:t>Potential risk and challenges:</a:t>
            </a:r>
            <a:endParaRPr lang="en-US" sz="3200" b="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5953194" y="12515850"/>
            <a:ext cx="8433854" cy="1200150"/>
          </a:xfrm>
          <a:prstGeom prst="rect">
            <a:avLst/>
          </a:prstGeom>
        </p:spPr>
      </p:pic>
      <p:pic>
        <p:nvPicPr>
          <p:cNvPr id="3" name="Image 1" descr=" "/>
          <p:cNvPicPr>
            <a:picLocks noChangeAspect="1"/>
          </p:cNvPicPr>
          <p:nvPr/>
        </p:nvPicPr>
        <p:blipFill>
          <a:blip r:embed="rId5"/>
          <a:stretch>
            <a:fillRect/>
          </a:stretch>
        </p:blipFill>
        <p:spPr>
          <a:xfrm>
            <a:off x="21452981" y="571500"/>
            <a:ext cx="2286286" cy="2286000"/>
          </a:xfrm>
          <a:prstGeom prst="rect">
            <a:avLst/>
          </a:prstGeom>
        </p:spPr>
      </p:pic>
      <p:pic>
        <p:nvPicPr>
          <p:cNvPr id="4" name="Image 2" descr=" "/>
          <p:cNvPicPr>
            <a:picLocks noChangeAspect="1"/>
          </p:cNvPicPr>
          <p:nvPr/>
        </p:nvPicPr>
        <p:blipFill>
          <a:blip r:embed="rId6"/>
          <a:stretch>
            <a:fillRect/>
          </a:stretch>
        </p:blipFill>
        <p:spPr>
          <a:xfrm>
            <a:off x="21783223" y="1064685"/>
            <a:ext cx="1616404" cy="1136225"/>
          </a:xfrm>
          <a:prstGeom prst="rect">
            <a:avLst/>
          </a:prstGeom>
        </p:spPr>
      </p:pic>
      <p:sp>
        <p:nvSpPr>
          <p:cNvPr id="5" name="Text 0"/>
          <p:cNvSpPr/>
          <p:nvPr/>
        </p:nvSpPr>
        <p:spPr>
          <a:xfrm>
            <a:off x="21772169" y="2035175"/>
            <a:ext cx="1648666" cy="353060"/>
          </a:xfrm>
          <a:prstGeom prst="rect">
            <a:avLst/>
          </a:prstGeom>
          <a:noFill/>
          <a:ln/>
        </p:spPr>
        <p:txBody>
          <a:bodyPr wrap="square" lIns="0" tIns="0" rIns="0" bIns="0" rtlCol="0" anchor="t"/>
          <a:lstStyle/>
          <a:p>
            <a:pPr marL="0" indent="0" algn="ctr">
              <a:buNone/>
            </a:pPr>
            <a:r>
              <a:rPr lang="en-US" sz="1440" kern="0" spc="43">
                <a:solidFill>
                  <a:srgbClr val="FFFFFF">
                    <a:alpha val="100000"/>
                  </a:srgbClr>
                </a:solidFill>
                <a:latin typeface="Star Jedi Regular" pitchFamily="34" charset="0"/>
                <a:ea typeface="Star Jedi Regular" pitchFamily="34" charset="-122"/>
                <a:cs typeface="Star Jedi Regular" pitchFamily="34" charset="-120"/>
              </a:rPr>
              <a:t>\nits hacks 7.0</a:t>
            </a:r>
            <a:endParaRPr lang="en-US" sz="1440"/>
          </a:p>
        </p:txBody>
      </p:sp>
      <p:sp>
        <p:nvSpPr>
          <p:cNvPr id="6" name="Shape 1"/>
          <p:cNvSpPr/>
          <p:nvPr/>
        </p:nvSpPr>
        <p:spPr>
          <a:xfrm>
            <a:off x="17490086" y="12852400"/>
            <a:ext cx="6427003" cy="482600"/>
          </a:xfrm>
          <a:prstGeom prst="rect">
            <a:avLst/>
          </a:prstGeom>
          <a:noFill/>
          <a:ln/>
        </p:spPr>
        <p:txBody>
          <a:bodyPr/>
          <a:lstStyle/>
          <a:p>
            <a:endParaRPr lang="en-IN"/>
          </a:p>
        </p:txBody>
      </p:sp>
      <p:sp>
        <p:nvSpPr>
          <p:cNvPr id="7" name="Text 2"/>
          <p:cNvSpPr/>
          <p:nvPr/>
        </p:nvSpPr>
        <p:spPr>
          <a:xfrm>
            <a:off x="17478966" y="12865100"/>
            <a:ext cx="6245883" cy="320607"/>
          </a:xfrm>
          <a:prstGeom prst="rect">
            <a:avLst/>
          </a:prstGeom>
          <a:noFill/>
          <a:ln/>
        </p:spPr>
        <p:txBody>
          <a:bodyPr wrap="square" lIns="0" tIns="0" rIns="0" bIns="0" rtlCol="0" anchor="t"/>
          <a:lstStyle/>
          <a:p>
            <a:r>
              <a:rPr lang="en-US" sz="2400" kern="0" spc="72">
                <a:solidFill>
                  <a:srgbClr val="FFFFFF">
                    <a:alpha val="100000"/>
                  </a:srgbClr>
                </a:solidFill>
                <a:latin typeface="Poppins Bold"/>
                <a:ea typeface="Poppins Bold" pitchFamily="34" charset="-122"/>
                <a:cs typeface="Poppins Bold"/>
              </a:rPr>
              <a:t>@</a:t>
            </a:r>
            <a:r>
              <a:rPr lang="en-US" sz="2400" kern="0" spc="72">
                <a:solidFill>
                  <a:srgbClr val="FFFFFF">
                    <a:alpha val="100000"/>
                  </a:srgbClr>
                </a:solidFill>
                <a:latin typeface="Poppins Bold"/>
                <a:ea typeface="+mn-lt"/>
                <a:cs typeface="Poppins Bold"/>
              </a:rPr>
              <a:t>                      </a:t>
            </a:r>
            <a:r>
              <a:rPr lang="en-US" sz="2400" kern="0" spc="72">
                <a:solidFill>
                  <a:srgbClr val="FFFFFF">
                    <a:alpha val="100000"/>
                  </a:srgbClr>
                </a:solidFill>
                <a:ea typeface="+mn-lt"/>
                <a:cs typeface="+mn-lt"/>
              </a:rPr>
              <a:t>nits hacks submission</a:t>
            </a:r>
            <a:endParaRPr lang="en-US" sz="2400">
              <a:cs typeface="Calibri" panose="020F0502020204030204"/>
            </a:endParaRPr>
          </a:p>
        </p:txBody>
      </p:sp>
      <p:sp>
        <p:nvSpPr>
          <p:cNvPr id="9" name="Text 4"/>
          <p:cNvSpPr/>
          <p:nvPr/>
        </p:nvSpPr>
        <p:spPr>
          <a:xfrm>
            <a:off x="1746605" y="2004056"/>
            <a:ext cx="11835543" cy="1100565"/>
          </a:xfrm>
          <a:prstGeom prst="rect">
            <a:avLst/>
          </a:prstGeom>
          <a:noFill/>
          <a:ln/>
        </p:spPr>
        <p:txBody>
          <a:bodyPr wrap="square" lIns="0" tIns="0" rIns="0" bIns="0" rtlCol="0" anchor="t"/>
          <a:lstStyle/>
          <a:p>
            <a:pPr marL="0" indent="0" algn="l">
              <a:buNone/>
            </a:pPr>
            <a:r>
              <a:rPr lang="en-US" sz="6400" b="1" kern="0" spc="640">
                <a:solidFill>
                  <a:srgbClr val="000000">
                    <a:alpha val="100000"/>
                  </a:srgbClr>
                </a:solidFill>
                <a:latin typeface="Death Star Regular" pitchFamily="34" charset="0"/>
                <a:ea typeface="Death Star Regular"/>
                <a:cs typeface="Death Star Regular" pitchFamily="34" charset="-120"/>
              </a:rPr>
              <a:t>IMPACT AND BENEFITS</a:t>
            </a:r>
            <a:endParaRPr lang="en-US" sz="6400" b="1">
              <a:ea typeface="Death Star Regular"/>
            </a:endParaRPr>
          </a:p>
        </p:txBody>
      </p:sp>
      <p:sp>
        <p:nvSpPr>
          <p:cNvPr id="10" name="Text 5"/>
          <p:cNvSpPr/>
          <p:nvPr/>
        </p:nvSpPr>
        <p:spPr>
          <a:xfrm>
            <a:off x="451718" y="341110"/>
            <a:ext cx="3368412" cy="1433106"/>
          </a:xfrm>
          <a:prstGeom prst="rect">
            <a:avLst/>
          </a:prstGeom>
          <a:noFill/>
          <a:ln/>
        </p:spPr>
        <p:txBody>
          <a:bodyPr wrap="square" lIns="0" tIns="0" rIns="0" bIns="0" rtlCol="0" anchor="t"/>
          <a:lstStyle/>
          <a:p>
            <a:r>
              <a:rPr lang="en-US" sz="3200" b="1" kern="0" spc="320">
                <a:latin typeface="Star Jedi Regular"/>
                <a:ea typeface="Star Jedi Regular"/>
              </a:rPr>
              <a:t>Code </a:t>
            </a:r>
            <a:endParaRPr lang="en-US">
              <a:latin typeface="Calibri" panose="020F0502020204030204"/>
              <a:ea typeface="Star Jedi Regular"/>
              <a:cs typeface="Calibri" panose="020F0502020204030204"/>
            </a:endParaRPr>
          </a:p>
          <a:p>
            <a:r>
              <a:rPr lang="en-US" sz="3200" b="1" kern="0" spc="320">
                <a:latin typeface="Star Jedi Regular"/>
                <a:ea typeface="Star Jedi Regular"/>
              </a:rPr>
              <a:t>Catalyst</a:t>
            </a:r>
            <a:endParaRPr lang="en-US">
              <a:cs typeface="Calibri"/>
            </a:endParaRPr>
          </a:p>
        </p:txBody>
      </p:sp>
      <p:sp>
        <p:nvSpPr>
          <p:cNvPr id="11" name="Text 6"/>
          <p:cNvSpPr/>
          <p:nvPr/>
        </p:nvSpPr>
        <p:spPr>
          <a:xfrm>
            <a:off x="453023" y="12395200"/>
            <a:ext cx="592741" cy="1227667"/>
          </a:xfrm>
          <a:prstGeom prst="rect">
            <a:avLst/>
          </a:prstGeom>
          <a:noFill/>
          <a:ln/>
        </p:spPr>
        <p:txBody>
          <a:bodyPr wrap="square" lIns="0" tIns="0" rIns="0" bIns="0" rtlCol="0" anchor="t"/>
          <a:lstStyle/>
          <a:p>
            <a:pPr marL="0" indent="0" algn="ctr">
              <a:buNone/>
            </a:pPr>
            <a:r>
              <a:rPr lang="en-US" sz="5000" kern="0" spc="150">
                <a:solidFill>
                  <a:srgbClr val="000000">
                    <a:alpha val="100000"/>
                  </a:srgbClr>
                </a:solidFill>
                <a:latin typeface="Star Jedi Regular" pitchFamily="34" charset="0"/>
                <a:ea typeface="Star Jedi Regular" pitchFamily="34" charset="-122"/>
                <a:cs typeface="Star Jedi Regular" pitchFamily="34" charset="-120"/>
              </a:rPr>
              <a:t>5</a:t>
            </a:r>
            <a:endParaRPr lang="en-US" sz="5000"/>
          </a:p>
        </p:txBody>
      </p:sp>
      <p:sp>
        <p:nvSpPr>
          <p:cNvPr id="13" name="Text 8"/>
          <p:cNvSpPr/>
          <p:nvPr/>
        </p:nvSpPr>
        <p:spPr>
          <a:xfrm>
            <a:off x="1573071" y="3424774"/>
            <a:ext cx="19115889" cy="2811301"/>
          </a:xfrm>
          <a:prstGeom prst="rect">
            <a:avLst/>
          </a:prstGeom>
          <a:noFill/>
          <a:ln/>
        </p:spPr>
        <p:txBody>
          <a:bodyPr wrap="square" lIns="0" tIns="0" rIns="0" bIns="0" rtlCol="0" anchor="t"/>
          <a:lstStyle/>
          <a:p>
            <a:pPr marL="685800" lvl="1" indent="-342900" algn="l">
              <a:buSzPct val="100000"/>
              <a:buChar char="•"/>
            </a:pPr>
            <a:r>
              <a:rPr lang="en-US" sz="3600">
                <a:latin typeface="Arial"/>
                <a:cs typeface="Arial"/>
              </a:rPr>
              <a:t>This solution helps children use mobile devices in a healthier way, boosting their focus and reducing screen overuse. Through engaging and personalized AI-driven activities, it encourages better concentration and builds strong social skills, supporting their overall growth and well-being</a:t>
            </a:r>
          </a:p>
        </p:txBody>
      </p:sp>
      <p:sp>
        <p:nvSpPr>
          <p:cNvPr id="14" name="Text 9"/>
          <p:cNvSpPr/>
          <p:nvPr/>
        </p:nvSpPr>
        <p:spPr>
          <a:xfrm>
            <a:off x="1565640" y="5762796"/>
            <a:ext cx="19908080" cy="6746624"/>
          </a:xfrm>
          <a:prstGeom prst="rect">
            <a:avLst/>
          </a:prstGeom>
          <a:noFill/>
          <a:ln/>
        </p:spPr>
        <p:txBody>
          <a:bodyPr wrap="square" lIns="0" tIns="0" rIns="0" bIns="0" rtlCol="0" anchor="t"/>
          <a:lstStyle/>
          <a:p>
            <a:pPr marL="342900" lvl="1" algn="l">
              <a:buSzPct val="100000"/>
            </a:pPr>
            <a:r>
              <a:rPr lang="en-US" sz="4400" b="1" kern="0" spc="126" dirty="0">
                <a:solidFill>
                  <a:srgbClr val="000000">
                    <a:alpha val="100000"/>
                  </a:srgbClr>
                </a:solidFill>
                <a:latin typeface="Poppins SemiBold"/>
                <a:ea typeface="Poppins SemiBold" pitchFamily="34" charset="-122"/>
                <a:cs typeface="Poppins SemiBold"/>
              </a:rPr>
              <a:t>Benefits of the solution</a:t>
            </a:r>
            <a:r>
              <a:rPr lang="en-US" sz="4400" kern="0" spc="126" dirty="0">
                <a:solidFill>
                  <a:srgbClr val="000000">
                    <a:alpha val="100000"/>
                  </a:srgbClr>
                </a:solidFill>
                <a:latin typeface="Poppins SemiBold"/>
                <a:ea typeface="Poppins SemiBold" pitchFamily="34" charset="-122"/>
                <a:cs typeface="Poppins SemiBold"/>
              </a:rPr>
              <a:t> </a:t>
            </a:r>
            <a:endParaRPr lang="en-US" sz="4400" kern="0" spc="126">
              <a:latin typeface="Poppins SemiBold"/>
              <a:cs typeface="Poppins SemiBold"/>
            </a:endParaRPr>
          </a:p>
          <a:p>
            <a:pPr marL="914400" lvl="1" indent="-571500">
              <a:buFont typeface="Arial"/>
              <a:buChar char="•"/>
            </a:pPr>
            <a:endParaRPr lang="en-US" sz="4400" kern="0" spc="126" dirty="0">
              <a:latin typeface="Poppins SemiBold"/>
              <a:ea typeface="+mn-lt"/>
              <a:cs typeface="Poppins SemiBold"/>
            </a:endParaRPr>
          </a:p>
          <a:p>
            <a:pPr marL="914400" lvl="1" indent="-571500">
              <a:buSzPct val="100000"/>
              <a:buFont typeface="Arial"/>
              <a:buChar char="•"/>
            </a:pPr>
            <a:r>
              <a:rPr lang="en-US" sz="4200" kern="0" spc="126" dirty="0">
                <a:latin typeface="Poppins SemiBold"/>
                <a:ea typeface="+mn-lt"/>
                <a:cs typeface="Poppins SemiBold"/>
              </a:rPr>
              <a:t>Social:</a:t>
            </a:r>
          </a:p>
          <a:p>
            <a:pPr marL="342900" lvl="1">
              <a:buSzPct val="100000"/>
            </a:pPr>
            <a:r>
              <a:rPr lang="en-US" sz="4200" kern="0" spc="126" dirty="0">
                <a:ea typeface="+mn-lt"/>
                <a:cs typeface="+mn-lt"/>
              </a:rPr>
              <a:t>The app fosters community and belonging for children facing social isolation.</a:t>
            </a:r>
            <a:endParaRPr lang="en-US" sz="4200" kern="0" spc="126" dirty="0">
              <a:latin typeface="Poppins SemiBold"/>
              <a:ea typeface="+mn-lt"/>
              <a:cs typeface="Poppins SemiBold"/>
            </a:endParaRPr>
          </a:p>
          <a:p>
            <a:pPr marL="914400" lvl="1" indent="-571500">
              <a:buFont typeface="Arial"/>
              <a:buChar char="•"/>
            </a:pPr>
            <a:r>
              <a:rPr lang="en-US" sz="4200" kern="0" spc="126" dirty="0">
                <a:latin typeface="Poppins SemiBold"/>
                <a:ea typeface="+mn-lt"/>
                <a:cs typeface="Calibri"/>
              </a:rPr>
              <a:t>Health: </a:t>
            </a:r>
          </a:p>
          <a:p>
            <a:pPr marL="342900" lvl="1"/>
            <a:r>
              <a:rPr lang="en-US" sz="4200" kern="0" spc="126" dirty="0">
                <a:ea typeface="+mn-lt"/>
                <a:cs typeface="+mn-lt"/>
              </a:rPr>
              <a:t>Our app aligns with WHO guidelines, limiting usage to 1–2 hours daily for improved mental health and brain development. Our app locks the phone once the screen time limit is reached, requiring a password to unlock for further use.</a:t>
            </a:r>
            <a:endParaRPr lang="en-US" sz="4200" kern="0" spc="126" dirty="0">
              <a:latin typeface="Poppins SemiBold"/>
              <a:ea typeface="+mn-lt"/>
              <a:cs typeface="Calibri"/>
            </a:endParaRPr>
          </a:p>
          <a:p>
            <a:pPr marL="914400" lvl="1" indent="-571500">
              <a:buFont typeface="Arial"/>
              <a:buChar char="•"/>
            </a:pPr>
            <a:r>
              <a:rPr lang="en-US" sz="4200" kern="0" spc="126" dirty="0">
                <a:latin typeface="Poppins SemiBold"/>
                <a:ea typeface="+mn-lt"/>
                <a:cs typeface="Poppins SemiBold"/>
              </a:rPr>
              <a:t>Economic:</a:t>
            </a:r>
            <a:endParaRPr lang="en-US" sz="4200" kern="0" spc="126" dirty="0">
              <a:latin typeface="Poppins SemiBold"/>
              <a:ea typeface="+mn-lt"/>
              <a:cs typeface="Calibri"/>
            </a:endParaRPr>
          </a:p>
          <a:p>
            <a:pPr marL="342900" lvl="1"/>
            <a:r>
              <a:rPr lang="en-US" sz="4000" kern="0" spc="126" dirty="0">
                <a:ea typeface="+mn-lt"/>
                <a:cs typeface="+mn-lt"/>
              </a:rPr>
              <a:t>Our app teaches essential soft skills interactively, filling gaps schools miss while significantly reducing education costs.</a:t>
            </a:r>
            <a:endParaRPr lang="en-US" sz="4000" dirty="0">
              <a:cs typeface="Calibri"/>
            </a:endParaRPr>
          </a:p>
          <a:p>
            <a:pPr marL="914400" lvl="1" indent="-571500">
              <a:buFont typeface="Arial"/>
              <a:buChar char="•"/>
            </a:pPr>
            <a:endParaRPr lang="en-US" sz="4200" kern="0" spc="126">
              <a:latin typeface="Calibri"/>
              <a:cs typeface="Calibri"/>
            </a:endParaRPr>
          </a:p>
        </p:txBody>
      </p:sp>
      <p:sp>
        <p:nvSpPr>
          <p:cNvPr id="15" name="TextBox 14">
            <a:extLst>
              <a:ext uri="{FF2B5EF4-FFF2-40B4-BE49-F238E27FC236}">
                <a16:creationId xmlns:a16="http://schemas.microsoft.com/office/drawing/2014/main" id="{075A48CE-3F7A-0049-3527-B3A29F8CDB13}"/>
              </a:ext>
            </a:extLst>
          </p:cNvPr>
          <p:cNvSpPr txBox="1"/>
          <p:nvPr/>
        </p:nvSpPr>
        <p:spPr>
          <a:xfrm>
            <a:off x="10821987" y="6629400"/>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FFFFFF"/>
                </a:solidFill>
                <a:latin typeface="Star Jedi Regular"/>
              </a:rPr>
              <a:t>nits hacks submission</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5953194" y="12515850"/>
            <a:ext cx="8433854" cy="1200150"/>
          </a:xfrm>
          <a:prstGeom prst="rect">
            <a:avLst/>
          </a:prstGeom>
        </p:spPr>
      </p:pic>
      <p:pic>
        <p:nvPicPr>
          <p:cNvPr id="3" name="Image 1" descr=" "/>
          <p:cNvPicPr>
            <a:picLocks noChangeAspect="1"/>
          </p:cNvPicPr>
          <p:nvPr/>
        </p:nvPicPr>
        <p:blipFill>
          <a:blip r:embed="rId5"/>
          <a:stretch>
            <a:fillRect/>
          </a:stretch>
        </p:blipFill>
        <p:spPr>
          <a:xfrm>
            <a:off x="21452981" y="571500"/>
            <a:ext cx="2286286" cy="2286000"/>
          </a:xfrm>
          <a:prstGeom prst="rect">
            <a:avLst/>
          </a:prstGeom>
        </p:spPr>
      </p:pic>
      <p:pic>
        <p:nvPicPr>
          <p:cNvPr id="4" name="Image 2" descr=" "/>
          <p:cNvPicPr>
            <a:picLocks noChangeAspect="1"/>
          </p:cNvPicPr>
          <p:nvPr/>
        </p:nvPicPr>
        <p:blipFill>
          <a:blip r:embed="rId6"/>
          <a:stretch>
            <a:fillRect/>
          </a:stretch>
        </p:blipFill>
        <p:spPr>
          <a:xfrm>
            <a:off x="21783223" y="1064685"/>
            <a:ext cx="1616404" cy="1136225"/>
          </a:xfrm>
          <a:prstGeom prst="rect">
            <a:avLst/>
          </a:prstGeom>
        </p:spPr>
      </p:pic>
      <p:sp>
        <p:nvSpPr>
          <p:cNvPr id="5" name="Text 0"/>
          <p:cNvSpPr/>
          <p:nvPr/>
        </p:nvSpPr>
        <p:spPr>
          <a:xfrm>
            <a:off x="21772169" y="2035175"/>
            <a:ext cx="1648666" cy="353060"/>
          </a:xfrm>
          <a:prstGeom prst="rect">
            <a:avLst/>
          </a:prstGeom>
          <a:noFill/>
          <a:ln/>
        </p:spPr>
        <p:txBody>
          <a:bodyPr wrap="square" lIns="0" tIns="0" rIns="0" bIns="0" rtlCol="0" anchor="t"/>
          <a:lstStyle/>
          <a:p>
            <a:pPr marL="0" indent="0" algn="ctr">
              <a:buNone/>
            </a:pPr>
            <a:r>
              <a:rPr lang="en-US" sz="1440" kern="0" spc="43">
                <a:solidFill>
                  <a:srgbClr val="FFFFFF">
                    <a:alpha val="100000"/>
                  </a:srgbClr>
                </a:solidFill>
                <a:latin typeface="Star Jedi Regular" pitchFamily="34" charset="0"/>
                <a:ea typeface="Star Jedi Regular" pitchFamily="34" charset="-122"/>
                <a:cs typeface="Star Jedi Regular" pitchFamily="34" charset="-120"/>
              </a:rPr>
              <a:t>\nits hacks 7.0</a:t>
            </a:r>
            <a:endParaRPr lang="en-US" sz="1440"/>
          </a:p>
        </p:txBody>
      </p:sp>
      <p:sp>
        <p:nvSpPr>
          <p:cNvPr id="6" name="Shape 1"/>
          <p:cNvSpPr/>
          <p:nvPr/>
        </p:nvSpPr>
        <p:spPr>
          <a:xfrm>
            <a:off x="17490086" y="12852400"/>
            <a:ext cx="6427003" cy="482600"/>
          </a:xfrm>
          <a:prstGeom prst="rect">
            <a:avLst/>
          </a:prstGeom>
          <a:noFill/>
          <a:ln/>
        </p:spPr>
        <p:txBody>
          <a:bodyPr/>
          <a:lstStyle/>
          <a:p>
            <a:endParaRPr lang="en-IN"/>
          </a:p>
        </p:txBody>
      </p:sp>
      <p:sp>
        <p:nvSpPr>
          <p:cNvPr id="7" name="Text 2"/>
          <p:cNvSpPr/>
          <p:nvPr/>
        </p:nvSpPr>
        <p:spPr>
          <a:xfrm>
            <a:off x="17439280" y="12865100"/>
            <a:ext cx="431854" cy="558800"/>
          </a:xfrm>
          <a:prstGeom prst="rect">
            <a:avLst/>
          </a:prstGeom>
          <a:noFill/>
          <a:ln/>
        </p:spPr>
        <p:txBody>
          <a:bodyPr wrap="square" lIns="0" tIns="0" rIns="0" bIns="0" rtlCol="0" anchor="t"/>
          <a:lstStyle/>
          <a:p>
            <a:pPr marL="0" indent="0" algn="ctr">
              <a:buNone/>
            </a:pPr>
            <a:r>
              <a:rPr lang="en-US" sz="2400" kern="0" spc="72">
                <a:solidFill>
                  <a:srgbClr val="FFFFFF">
                    <a:alpha val="100000"/>
                  </a:srgbClr>
                </a:solidFill>
                <a:latin typeface="Poppins Bold" pitchFamily="34" charset="0"/>
                <a:ea typeface="Poppins Bold" pitchFamily="34" charset="-122"/>
                <a:cs typeface="Poppins Bold" pitchFamily="34" charset="-120"/>
              </a:rPr>
              <a:t>@</a:t>
            </a:r>
            <a:endParaRPr lang="en-US" sz="2400"/>
          </a:p>
        </p:txBody>
      </p:sp>
      <p:sp>
        <p:nvSpPr>
          <p:cNvPr id="8" name="Text 3"/>
          <p:cNvSpPr/>
          <p:nvPr/>
        </p:nvSpPr>
        <p:spPr>
          <a:xfrm>
            <a:off x="17807626" y="12852400"/>
            <a:ext cx="6160270" cy="584200"/>
          </a:xfrm>
          <a:prstGeom prst="rect">
            <a:avLst/>
          </a:prstGeom>
          <a:noFill/>
          <a:ln/>
        </p:spPr>
        <p:txBody>
          <a:bodyPr wrap="square" lIns="0" tIns="0" rIns="0" bIns="0" rtlCol="0" anchor="t"/>
          <a:lstStyle/>
          <a:p>
            <a:pPr marL="0" indent="0" algn="ctr">
              <a:buNone/>
            </a:pPr>
            <a:r>
              <a:rPr lang="en-US" sz="2400" kern="0" spc="72">
                <a:solidFill>
                  <a:srgbClr val="FFFFFF">
                    <a:alpha val="100000"/>
                  </a:srgbClr>
                </a:solidFill>
                <a:latin typeface="Star Jedi Regular" pitchFamily="34" charset="0"/>
                <a:ea typeface="Star Jedi Regular"/>
                <a:cs typeface="Star Jedi Regular" pitchFamily="34" charset="-120"/>
              </a:rPr>
              <a:t>nits hacks submission</a:t>
            </a:r>
            <a:endParaRPr lang="en-US" sz="2400"/>
          </a:p>
        </p:txBody>
      </p:sp>
      <p:sp>
        <p:nvSpPr>
          <p:cNvPr id="9" name="Text 4"/>
          <p:cNvSpPr/>
          <p:nvPr/>
        </p:nvSpPr>
        <p:spPr>
          <a:xfrm>
            <a:off x="4672954" y="2198782"/>
            <a:ext cx="15036651" cy="1100565"/>
          </a:xfrm>
          <a:prstGeom prst="rect">
            <a:avLst/>
          </a:prstGeom>
          <a:noFill/>
          <a:ln/>
        </p:spPr>
        <p:txBody>
          <a:bodyPr wrap="square" lIns="0" tIns="0" rIns="0" bIns="0" rtlCol="0" anchor="t"/>
          <a:lstStyle/>
          <a:p>
            <a:pPr marL="0" indent="0" algn="l">
              <a:buNone/>
            </a:pPr>
            <a:r>
              <a:rPr lang="en-US" sz="6400" b="1" kern="0" spc="640">
                <a:solidFill>
                  <a:srgbClr val="000000">
                    <a:alpha val="100000"/>
                  </a:srgbClr>
                </a:solidFill>
                <a:latin typeface="Death Star Regular"/>
                <a:ea typeface="Death Star Regular"/>
                <a:cs typeface="Death Star Regular" pitchFamily="34" charset="-120"/>
              </a:rPr>
              <a:t>RESEARCH AND REFERENCES</a:t>
            </a:r>
            <a:endParaRPr lang="en-US" sz="6400" b="1">
              <a:latin typeface="Death Star Regular"/>
              <a:ea typeface="Death Star Regular"/>
            </a:endParaRPr>
          </a:p>
        </p:txBody>
      </p:sp>
      <p:sp>
        <p:nvSpPr>
          <p:cNvPr id="10" name="Text 5"/>
          <p:cNvSpPr/>
          <p:nvPr/>
        </p:nvSpPr>
        <p:spPr>
          <a:xfrm>
            <a:off x="1079635" y="660400"/>
            <a:ext cx="2942534" cy="783167"/>
          </a:xfrm>
          <a:prstGeom prst="rect">
            <a:avLst/>
          </a:prstGeom>
          <a:noFill/>
          <a:ln/>
        </p:spPr>
        <p:txBody>
          <a:bodyPr wrap="square" lIns="0" tIns="0" rIns="0" bIns="0" rtlCol="0" anchor="t"/>
          <a:lstStyle/>
          <a:p>
            <a:r>
              <a:rPr lang="en-US" sz="3200" b="1" kern="0" spc="320">
                <a:latin typeface="Star Jedi Regular"/>
                <a:ea typeface="+mn-lt"/>
                <a:cs typeface="+mn-lt"/>
              </a:rPr>
              <a:t>Code </a:t>
            </a:r>
            <a:endParaRPr lang="en-US" b="1">
              <a:latin typeface="Star Jedi Regular"/>
              <a:ea typeface="+mn-lt"/>
              <a:cs typeface="+mn-lt"/>
            </a:endParaRPr>
          </a:p>
          <a:p>
            <a:r>
              <a:rPr lang="en-US" sz="3200" b="1" kern="0" spc="320">
                <a:latin typeface="Star Jedi Regular"/>
                <a:ea typeface="+mn-lt"/>
                <a:cs typeface="+mn-lt"/>
              </a:rPr>
              <a:t>Catalyst</a:t>
            </a:r>
            <a:endParaRPr lang="en-US" b="1">
              <a:latin typeface="Star Jedi Regular"/>
              <a:cs typeface="Calibri"/>
            </a:endParaRPr>
          </a:p>
        </p:txBody>
      </p:sp>
      <p:sp>
        <p:nvSpPr>
          <p:cNvPr id="11" name="Text 6"/>
          <p:cNvSpPr/>
          <p:nvPr/>
        </p:nvSpPr>
        <p:spPr>
          <a:xfrm>
            <a:off x="427620" y="12395200"/>
            <a:ext cx="656249" cy="1227667"/>
          </a:xfrm>
          <a:prstGeom prst="rect">
            <a:avLst/>
          </a:prstGeom>
          <a:noFill/>
          <a:ln/>
        </p:spPr>
        <p:txBody>
          <a:bodyPr wrap="square" lIns="0" tIns="0" rIns="0" bIns="0" rtlCol="0" anchor="t"/>
          <a:lstStyle/>
          <a:p>
            <a:pPr marL="0" indent="0" algn="ctr">
              <a:buNone/>
            </a:pPr>
            <a:r>
              <a:rPr lang="en-US" sz="5000" kern="0" spc="150">
                <a:solidFill>
                  <a:srgbClr val="000000">
                    <a:alpha val="100000"/>
                  </a:srgbClr>
                </a:solidFill>
                <a:latin typeface="Star Jedi Regular" pitchFamily="34" charset="0"/>
                <a:ea typeface="Star Jedi Regular" pitchFamily="34" charset="-122"/>
                <a:cs typeface="Star Jedi Regular" pitchFamily="34" charset="-120"/>
              </a:rPr>
              <a:t>6</a:t>
            </a:r>
            <a:endParaRPr lang="en-US" sz="5000"/>
          </a:p>
        </p:txBody>
      </p:sp>
      <p:sp>
        <p:nvSpPr>
          <p:cNvPr id="12" name="Shape 7"/>
          <p:cNvSpPr/>
          <p:nvPr/>
        </p:nvSpPr>
        <p:spPr>
          <a:xfrm>
            <a:off x="2730841" y="6527800"/>
            <a:ext cx="18938067" cy="800100"/>
          </a:xfrm>
          <a:prstGeom prst="rect">
            <a:avLst/>
          </a:prstGeom>
          <a:noFill/>
          <a:ln/>
        </p:spPr>
        <p:txBody>
          <a:bodyPr/>
          <a:lstStyle/>
          <a:p>
            <a:endParaRPr lang="en-IN"/>
          </a:p>
        </p:txBody>
      </p:sp>
      <p:sp>
        <p:nvSpPr>
          <p:cNvPr id="13" name="Text 8"/>
          <p:cNvSpPr/>
          <p:nvPr/>
        </p:nvSpPr>
        <p:spPr>
          <a:xfrm>
            <a:off x="2896115" y="4581487"/>
            <a:ext cx="19115889" cy="977900"/>
          </a:xfrm>
          <a:prstGeom prst="rect">
            <a:avLst/>
          </a:prstGeom>
          <a:noFill/>
          <a:ln/>
        </p:spPr>
        <p:txBody>
          <a:bodyPr wrap="square" lIns="0" tIns="0" rIns="0" bIns="0" rtlCol="0" anchor="t"/>
          <a:lstStyle/>
          <a:p>
            <a:pPr marL="685800" lvl="1" indent="-342900" algn="l">
              <a:buSzPct val="100000"/>
              <a:buFont typeface="Arial"/>
              <a:buChar char="•"/>
            </a:pPr>
            <a:r>
              <a:rPr lang="en-US" sz="4200" kern="0" spc="126" dirty="0">
                <a:ea typeface="+mn-lt"/>
                <a:cs typeface="+mn-lt"/>
                <a:hlinkClick r:id="rId7"/>
              </a:rPr>
              <a:t>https://github.com/Prakhar181818/khel-maidaan-app.git</a:t>
            </a:r>
            <a:endParaRPr lang="en-US" sz="4200" kern="0" spc="126" dirty="0">
              <a:latin typeface="Poppins SemiBold"/>
              <a:cs typeface="Poppins SemiBold"/>
            </a:endParaRPr>
          </a:p>
        </p:txBody>
      </p:sp>
      <p:sp>
        <p:nvSpPr>
          <p:cNvPr id="14" name="TextBox 13">
            <a:extLst>
              <a:ext uri="{FF2B5EF4-FFF2-40B4-BE49-F238E27FC236}">
                <a16:creationId xmlns:a16="http://schemas.microsoft.com/office/drawing/2014/main" id="{76384BE4-7D1B-EF69-3AD1-4169BD32959F}"/>
              </a:ext>
            </a:extLst>
          </p:cNvPr>
          <p:cNvSpPr txBox="1"/>
          <p:nvPr/>
        </p:nvSpPr>
        <p:spPr>
          <a:xfrm>
            <a:off x="3246157" y="6536538"/>
            <a:ext cx="13145056"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cs typeface="Calibri"/>
              </a:rPr>
              <a:t>Team : Code Catalyst</a:t>
            </a:r>
          </a:p>
          <a:p>
            <a:r>
              <a:rPr lang="en-US" sz="4400" b="1" dirty="0">
                <a:cs typeface="Calibri"/>
              </a:rPr>
              <a:t>Members: </a:t>
            </a:r>
          </a:p>
          <a:p>
            <a:r>
              <a:rPr lang="en-US" sz="4400" b="1" dirty="0">
                <a:cs typeface="Calibri"/>
              </a:rPr>
              <a:t>Prakhar Gupta(CSE-Data Science 1st Year)</a:t>
            </a:r>
          </a:p>
          <a:p>
            <a:r>
              <a:rPr lang="en-US" sz="4400" b="1" dirty="0">
                <a:cs typeface="Calibri"/>
              </a:rPr>
              <a:t>Praver Agarwal(CSE-Data Science 1st Year)</a:t>
            </a:r>
            <a:endParaRPr lang="en-US" sz="4400" dirty="0">
              <a:cs typeface="Calibri"/>
            </a:endParaRPr>
          </a:p>
          <a:p>
            <a:r>
              <a:rPr lang="en-US" sz="4400" b="1" dirty="0">
                <a:cs typeface="Calibri"/>
              </a:rPr>
              <a:t>Shubh Maheshwari(CSE-Data Science 1st Year)</a:t>
            </a:r>
            <a:endParaRPr lang="en-US" sz="4400" dirty="0">
              <a:cs typeface="Calibri"/>
            </a:endParaRPr>
          </a:p>
          <a:p>
            <a:r>
              <a:rPr lang="en-US" sz="4400" b="1" dirty="0">
                <a:cs typeface="Calibri"/>
              </a:rPr>
              <a:t>Aditya Dubey(CSE-Data Science 1st </a:t>
            </a:r>
            <a:r>
              <a:rPr lang="en-US" sz="4400" b="1">
                <a:cs typeface="Calibri"/>
              </a:rPr>
              <a:t>Year</a:t>
            </a:r>
            <a:r>
              <a:rPr lang="en-US" sz="4400" b="1" smtClean="0">
                <a:cs typeface="Calibri"/>
              </a:rPr>
              <a:t>)</a:t>
            </a:r>
            <a:endParaRPr lang="en-US" sz="4400" dirty="0">
              <a:cs typeface="Calibri"/>
            </a:endParaRPr>
          </a:p>
          <a:p>
            <a:endParaRPr lang="en-US" sz="4400" b="1" dirty="0">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413</Words>
  <Application>Microsoft Office PowerPoint</Application>
  <PresentationFormat>Custom</PresentationFormat>
  <Paragraphs>104</Paragraphs>
  <Slides>6</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vt:i4>
      </vt:variant>
    </vt:vector>
  </HeadingPairs>
  <TitlesOfParts>
    <vt:vector size="18" baseType="lpstr">
      <vt:lpstr>Aptos</vt:lpstr>
      <vt:lpstr>Arial</vt:lpstr>
      <vt:lpstr>Arial,Sans-Serif</vt:lpstr>
      <vt:lpstr>Audiowide Regular</vt:lpstr>
      <vt:lpstr>Calibri</vt:lpstr>
      <vt:lpstr>Death Star Regular</vt:lpstr>
      <vt:lpstr>MS Mincho</vt:lpstr>
      <vt:lpstr>Poppins Bold</vt:lpstr>
      <vt:lpstr>Poppins SemiBold</vt:lpstr>
      <vt:lpstr>Star Jedi Regular</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Prakhar Gupta [CSE (DATA SCIENCE) - 2024]</cp:lastModifiedBy>
  <cp:revision>62</cp:revision>
  <dcterms:created xsi:type="dcterms:W3CDTF">2024-10-22T09:45:04Z</dcterms:created>
  <dcterms:modified xsi:type="dcterms:W3CDTF">2024-11-10T20:00:49Z</dcterms:modified>
</cp:coreProperties>
</file>